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60" r:id="rId5"/>
    <p:sldId id="268" r:id="rId6"/>
    <p:sldId id="261" r:id="rId7"/>
    <p:sldId id="262" r:id="rId8"/>
    <p:sldId id="263" r:id="rId9"/>
    <p:sldId id="264" r:id="rId10"/>
    <p:sldId id="265" r:id="rId11"/>
    <p:sldId id="269" r:id="rId12"/>
    <p:sldId id="266" r:id="rId13"/>
    <p:sldId id="267" r:id="rId14"/>
    <p:sldId id="271" r:id="rId15"/>
    <p:sldId id="272" r:id="rId16"/>
    <p:sldId id="273" r:id="rId17"/>
    <p:sldId id="274" r:id="rId18"/>
    <p:sldId id="270" r:id="rId19"/>
    <p:sldId id="275" r:id="rId20"/>
    <p:sldId id="276" r:id="rId21"/>
    <p:sldId id="277" r:id="rId22"/>
    <p:sldId id="278" r:id="rId23"/>
    <p:sldId id="259"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6803A-681A-40F6-AEAA-B8D3A465F443}" type="datetimeFigureOut">
              <a:rPr lang="en-US" smtClean="0"/>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58CAD-C5D8-4A92-A350-E2548F94E1E5}" type="slidenum">
              <a:rPr lang="en-US" smtClean="0"/>
              <a:t>‹#›</a:t>
            </a:fld>
            <a:endParaRPr lang="en-US"/>
          </a:p>
        </p:txBody>
      </p:sp>
    </p:spTree>
    <p:extLst>
      <p:ext uri="{BB962C8B-B14F-4D97-AF65-F5344CB8AC3E}">
        <p14:creationId xmlns:p14="http://schemas.microsoft.com/office/powerpoint/2010/main" val="252736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58CAD-C5D8-4A92-A350-E2548F94E1E5}" type="slidenum">
              <a:rPr lang="en-US" smtClean="0"/>
              <a:t>10</a:t>
            </a:fld>
            <a:endParaRPr lang="en-US"/>
          </a:p>
        </p:txBody>
      </p:sp>
    </p:spTree>
    <p:extLst>
      <p:ext uri="{BB962C8B-B14F-4D97-AF65-F5344CB8AC3E}">
        <p14:creationId xmlns:p14="http://schemas.microsoft.com/office/powerpoint/2010/main" val="423131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58CAD-C5D8-4A92-A350-E2548F94E1E5}" type="slidenum">
              <a:rPr lang="en-US" smtClean="0"/>
              <a:t>12</a:t>
            </a:fld>
            <a:endParaRPr lang="en-US"/>
          </a:p>
        </p:txBody>
      </p:sp>
    </p:spTree>
    <p:extLst>
      <p:ext uri="{BB962C8B-B14F-4D97-AF65-F5344CB8AC3E}">
        <p14:creationId xmlns:p14="http://schemas.microsoft.com/office/powerpoint/2010/main" val="58532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777D2-8D6D-4FAF-8101-972161F3FF9D}" type="slidenum">
              <a:rPr lang="en-US" smtClean="0"/>
              <a:t>25</a:t>
            </a:fld>
            <a:endParaRPr lang="en-US" dirty="0"/>
          </a:p>
        </p:txBody>
      </p:sp>
    </p:spTree>
    <p:extLst>
      <p:ext uri="{BB962C8B-B14F-4D97-AF65-F5344CB8AC3E}">
        <p14:creationId xmlns:p14="http://schemas.microsoft.com/office/powerpoint/2010/main" val="342096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60E2-0E37-509D-BDAE-DDEE027F63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0BBCB-0235-DC99-4DE8-6361D08DF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049890-1648-32BD-0133-286DEE6FD1CA}"/>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5" name="Footer Placeholder 4">
            <a:extLst>
              <a:ext uri="{FF2B5EF4-FFF2-40B4-BE49-F238E27FC236}">
                <a16:creationId xmlns:a16="http://schemas.microsoft.com/office/drawing/2014/main" id="{CD4B8A9A-880D-D65E-E3C1-3061D95B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45928-12FF-8065-F4E6-4A12521CA144}"/>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2777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CDB3-D50E-3C2E-95D0-DF0583EA06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66DC4-8523-DD18-06EB-C554BAAE47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C09AB-D0AA-98BA-F996-047EAA1509B9}"/>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5" name="Footer Placeholder 4">
            <a:extLst>
              <a:ext uri="{FF2B5EF4-FFF2-40B4-BE49-F238E27FC236}">
                <a16:creationId xmlns:a16="http://schemas.microsoft.com/office/drawing/2014/main" id="{13E4B807-BDFA-BFB9-D476-C5C635180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96F07-67D1-370B-D6F6-8DF0FACE1478}"/>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86744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8D8729-B31E-8A39-EC6F-4D9257A02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595B1E-B421-663D-0E3F-0D2F03F030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D5492-5D37-5AB9-2279-6ABD4BD291AA}"/>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5" name="Footer Placeholder 4">
            <a:extLst>
              <a:ext uri="{FF2B5EF4-FFF2-40B4-BE49-F238E27FC236}">
                <a16:creationId xmlns:a16="http://schemas.microsoft.com/office/drawing/2014/main" id="{C82E61CD-300F-DCC8-3539-512753138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985BD-F2E6-40EA-DD84-A4F25942A1E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170599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9946-E31C-9A11-4133-7EE6A393A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CA2286-B985-2D08-354D-CE40E2529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B6A27-BD84-82E4-C34F-4BFC8838E2E8}"/>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5" name="Footer Placeholder 4">
            <a:extLst>
              <a:ext uri="{FF2B5EF4-FFF2-40B4-BE49-F238E27FC236}">
                <a16:creationId xmlns:a16="http://schemas.microsoft.com/office/drawing/2014/main" id="{C46887F3-2EA7-E1EE-8A54-A7C377332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423C8-DB00-E792-B547-9C2DB401DB82}"/>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86073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C459-AF0B-2841-93AB-43D969EB6A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9989E-5CB4-C948-4C81-0A75AC988A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B01693-926F-3739-4DBC-9DFD63D90019}"/>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5" name="Footer Placeholder 4">
            <a:extLst>
              <a:ext uri="{FF2B5EF4-FFF2-40B4-BE49-F238E27FC236}">
                <a16:creationId xmlns:a16="http://schemas.microsoft.com/office/drawing/2014/main" id="{AE389FA5-8CB9-5327-EB7B-CB154E097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44FFE-767A-9356-9166-0CDBC53DAD99}"/>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23658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20F7-5C16-BBEB-2420-254E0D27D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40F56-710D-EF9C-DF85-AA87572A7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DC3047-9973-9A6A-46BC-500C70C1B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0ACBF1-9166-A18A-0E11-66FC22FF91BA}"/>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6" name="Footer Placeholder 5">
            <a:extLst>
              <a:ext uri="{FF2B5EF4-FFF2-40B4-BE49-F238E27FC236}">
                <a16:creationId xmlns:a16="http://schemas.microsoft.com/office/drawing/2014/main" id="{CD434AAE-1974-ADF2-3431-B9EB4EACB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D1F89A-1573-389B-C1FF-4BDED4800436}"/>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267995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E5C5-20D2-1753-85D0-8F9200200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DEA680-8CD9-3051-F693-18FFB6B6B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0BCF61-CC9A-62FE-00C4-B413AC2FF3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3886E8-6A4E-0B1C-6076-B9C202C5BD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97ED5-0188-F213-885B-DFB3E0CE74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53182-5662-8B1B-0722-70BF61E2A26C}"/>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8" name="Footer Placeholder 7">
            <a:extLst>
              <a:ext uri="{FF2B5EF4-FFF2-40B4-BE49-F238E27FC236}">
                <a16:creationId xmlns:a16="http://schemas.microsoft.com/office/drawing/2014/main" id="{76C0682E-9166-94DD-4869-2D101BB31E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B0EAF-2A66-08EF-43EE-ECDD45C3C95E}"/>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13766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B62F-51D2-2549-F001-532DE7D33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1AD66-77E9-B9AF-66F4-A1FB22B04784}"/>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4" name="Footer Placeholder 3">
            <a:extLst>
              <a:ext uri="{FF2B5EF4-FFF2-40B4-BE49-F238E27FC236}">
                <a16:creationId xmlns:a16="http://schemas.microsoft.com/office/drawing/2014/main" id="{CAF767F0-9BAF-688A-1533-F9EBC3EFB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13223-81C3-53EE-E689-02C99AF5B39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36688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E0C03-65D7-1286-F8DA-64DBF09882F2}"/>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3" name="Footer Placeholder 2">
            <a:extLst>
              <a:ext uri="{FF2B5EF4-FFF2-40B4-BE49-F238E27FC236}">
                <a16:creationId xmlns:a16="http://schemas.microsoft.com/office/drawing/2014/main" id="{FFA83733-BEBB-2AF7-3E7E-787AD2B92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F0BC01-93DA-E6C6-209B-F19782A1A96B}"/>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02108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BB29-D556-AEEC-6190-4A259C20C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9D0EC1-6A57-9BBA-E37A-7121DA50F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3B26C4-C888-0490-8966-85D0BA596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820AC-75C9-0886-54DD-ACC08EDE62B1}"/>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6" name="Footer Placeholder 5">
            <a:extLst>
              <a:ext uri="{FF2B5EF4-FFF2-40B4-BE49-F238E27FC236}">
                <a16:creationId xmlns:a16="http://schemas.microsoft.com/office/drawing/2014/main" id="{47776AD0-09D2-7D14-3188-4DBE646D9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811DA-66D7-BDF6-E5A4-884FAA8D950E}"/>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16288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E258-8D00-F719-B845-376604F28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C2FDE-A502-62A4-6776-3D2BC7F952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6F4D2-5004-E836-08C3-E7F63F6A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B6D9E-08BB-529C-DC07-26875A0785D3}"/>
              </a:ext>
            </a:extLst>
          </p:cNvPr>
          <p:cNvSpPr>
            <a:spLocks noGrp="1"/>
          </p:cNvSpPr>
          <p:nvPr>
            <p:ph type="dt" sz="half" idx="10"/>
          </p:nvPr>
        </p:nvSpPr>
        <p:spPr/>
        <p:txBody>
          <a:bodyPr/>
          <a:lstStyle/>
          <a:p>
            <a:fld id="{6A036822-E8C5-47F1-A60E-035E96C72EFE}" type="datetimeFigureOut">
              <a:rPr lang="en-US" smtClean="0"/>
              <a:t>8/7/2024</a:t>
            </a:fld>
            <a:endParaRPr lang="en-US"/>
          </a:p>
        </p:txBody>
      </p:sp>
      <p:sp>
        <p:nvSpPr>
          <p:cNvPr id="6" name="Footer Placeholder 5">
            <a:extLst>
              <a:ext uri="{FF2B5EF4-FFF2-40B4-BE49-F238E27FC236}">
                <a16:creationId xmlns:a16="http://schemas.microsoft.com/office/drawing/2014/main" id="{A19762E3-A098-4128-F00A-ACCC8F56E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8398C-E61A-060E-A2B8-E80C23248B5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249783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7C4AEF-D949-764B-1A29-A2A92E3C01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9D5344-24BB-43EB-E5A8-A97A9BA391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36F44-0E3A-7A3D-0030-90CC0D388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036822-E8C5-47F1-A60E-035E96C72EFE}" type="datetimeFigureOut">
              <a:rPr lang="en-US" smtClean="0"/>
              <a:t>8/7/2024</a:t>
            </a:fld>
            <a:endParaRPr lang="en-US"/>
          </a:p>
        </p:txBody>
      </p:sp>
      <p:sp>
        <p:nvSpPr>
          <p:cNvPr id="5" name="Footer Placeholder 4">
            <a:extLst>
              <a:ext uri="{FF2B5EF4-FFF2-40B4-BE49-F238E27FC236}">
                <a16:creationId xmlns:a16="http://schemas.microsoft.com/office/drawing/2014/main" id="{2691BC16-F607-8DB0-5E33-18F4A4216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6224CA-597C-4F6C-A984-8990DA970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920DEA-8C57-4DE4-9D9B-3DF32D436100}" type="slidenum">
              <a:rPr lang="en-US" smtClean="0"/>
              <a:t>‹#›</a:t>
            </a:fld>
            <a:endParaRPr lang="en-US"/>
          </a:p>
        </p:txBody>
      </p:sp>
    </p:spTree>
    <p:extLst>
      <p:ext uri="{BB962C8B-B14F-4D97-AF65-F5344CB8AC3E}">
        <p14:creationId xmlns:p14="http://schemas.microsoft.com/office/powerpoint/2010/main" val="3517777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04AA-01F1-3BA3-E9EF-AAE19330DB1C}"/>
              </a:ext>
            </a:extLst>
          </p:cNvPr>
          <p:cNvSpPr>
            <a:spLocks noGrp="1"/>
          </p:cNvSpPr>
          <p:nvPr>
            <p:ph type="ctrTitle"/>
          </p:nvPr>
        </p:nvSpPr>
        <p:spPr>
          <a:xfrm>
            <a:off x="6096000" y="262826"/>
            <a:ext cx="5343144" cy="2846133"/>
          </a:xfrm>
        </p:spPr>
        <p:txBody>
          <a:bodyPr/>
          <a:lstStyle/>
          <a:p>
            <a:r>
              <a:rPr lang="en" dirty="0">
                <a:solidFill>
                  <a:schemeClr val="accent1">
                    <a:lumMod val="60000"/>
                    <a:lumOff val="40000"/>
                  </a:schemeClr>
                </a:solidFill>
                <a:cs typeface="Kigelia Arabic Light" panose="020F0502020204030204" pitchFamily="34" charset="0"/>
              </a:rPr>
              <a:t>Amazon Sales Analysis</a:t>
            </a:r>
            <a:endParaRPr lang="en-US" dirty="0">
              <a:solidFill>
                <a:schemeClr val="accent1">
                  <a:lumMod val="60000"/>
                  <a:lumOff val="40000"/>
                </a:schemeClr>
              </a:solidFill>
              <a:cs typeface="Kigelia Arabic Light" panose="020F0502020204030204" pitchFamily="34" charset="0"/>
            </a:endParaRPr>
          </a:p>
        </p:txBody>
      </p:sp>
      <p:sp>
        <p:nvSpPr>
          <p:cNvPr id="3" name="Subtitle 2">
            <a:extLst>
              <a:ext uri="{FF2B5EF4-FFF2-40B4-BE49-F238E27FC236}">
                <a16:creationId xmlns:a16="http://schemas.microsoft.com/office/drawing/2014/main" id="{41F5457B-85BA-E70B-662D-86D4CE2E4CCF}"/>
              </a:ext>
            </a:extLst>
          </p:cNvPr>
          <p:cNvSpPr>
            <a:spLocks noGrp="1"/>
          </p:cNvSpPr>
          <p:nvPr>
            <p:ph type="subTitle" idx="1"/>
          </p:nvPr>
        </p:nvSpPr>
        <p:spPr>
          <a:xfrm>
            <a:off x="5675376" y="4388422"/>
            <a:ext cx="6284976" cy="1207706"/>
          </a:xfrm>
        </p:spPr>
        <p:txBody>
          <a:bodyPr/>
          <a:lstStyle/>
          <a:p>
            <a:r>
              <a:rPr lang="en-GB" dirty="0">
                <a:solidFill>
                  <a:schemeClr val="tx2">
                    <a:lumMod val="50000"/>
                    <a:lumOff val="50000"/>
                  </a:schemeClr>
                </a:solidFill>
              </a:rPr>
              <a:t>By: Uzman Ansari</a:t>
            </a:r>
          </a:p>
          <a:p>
            <a:r>
              <a:rPr lang="en-GB" dirty="0">
                <a:solidFill>
                  <a:schemeClr val="tx2">
                    <a:lumMod val="50000"/>
                    <a:lumOff val="50000"/>
                  </a:schemeClr>
                </a:solidFill>
              </a:rPr>
              <a:t>Email : uzman786ansari@gmail.com</a:t>
            </a:r>
            <a:endParaRPr lang="en-US" dirty="0">
              <a:solidFill>
                <a:schemeClr val="tx2">
                  <a:lumMod val="50000"/>
                  <a:lumOff val="50000"/>
                </a:schemeClr>
              </a:solidFill>
            </a:endParaRPr>
          </a:p>
        </p:txBody>
      </p:sp>
    </p:spTree>
    <p:extLst>
      <p:ext uri="{BB962C8B-B14F-4D97-AF65-F5344CB8AC3E}">
        <p14:creationId xmlns:p14="http://schemas.microsoft.com/office/powerpoint/2010/main" val="2316342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7EF3-8B8B-095D-E988-DC4C57FD390D}"/>
              </a:ext>
            </a:extLst>
          </p:cNvPr>
          <p:cNvSpPr>
            <a:spLocks noGrp="1"/>
          </p:cNvSpPr>
          <p:nvPr>
            <p:ph type="title"/>
          </p:nvPr>
        </p:nvSpPr>
        <p:spPr>
          <a:xfrm>
            <a:off x="51816" y="49633"/>
            <a:ext cx="7013448" cy="759587"/>
          </a:xfrm>
        </p:spPr>
        <p:style>
          <a:lnRef idx="1">
            <a:schemeClr val="accent3"/>
          </a:lnRef>
          <a:fillRef idx="2">
            <a:schemeClr val="accent3"/>
          </a:fillRef>
          <a:effectRef idx="1">
            <a:schemeClr val="accent3"/>
          </a:effectRef>
          <a:fontRef idx="minor">
            <a:schemeClr val="dk1"/>
          </a:fontRef>
        </p:style>
        <p:txBody>
          <a:bodyPr>
            <a:normAutofit/>
          </a:bodyPr>
          <a:lstStyle/>
          <a:p>
            <a:r>
              <a:rPr lang="en-GB" sz="3300" dirty="0">
                <a:solidFill>
                  <a:schemeClr val="accent1"/>
                </a:solidFill>
              </a:rPr>
              <a:t>Unit Sold by Region by Sales channel</a:t>
            </a:r>
            <a:endParaRPr lang="en-US" sz="3300" dirty="0">
              <a:solidFill>
                <a:schemeClr val="accent1"/>
              </a:solidFill>
            </a:endParaRPr>
          </a:p>
        </p:txBody>
      </p:sp>
      <p:pic>
        <p:nvPicPr>
          <p:cNvPr id="5" name="Picture 4">
            <a:extLst>
              <a:ext uri="{FF2B5EF4-FFF2-40B4-BE49-F238E27FC236}">
                <a16:creationId xmlns:a16="http://schemas.microsoft.com/office/drawing/2014/main" id="{88EA5ECD-BD35-89A9-1CED-776201B0A053}"/>
              </a:ext>
            </a:extLst>
          </p:cNvPr>
          <p:cNvPicPr>
            <a:picLocks noChangeAspect="1"/>
          </p:cNvPicPr>
          <p:nvPr/>
        </p:nvPicPr>
        <p:blipFill>
          <a:blip r:embed="rId4"/>
          <a:stretch>
            <a:fillRect/>
          </a:stretch>
        </p:blipFill>
        <p:spPr>
          <a:xfrm>
            <a:off x="7013448" y="3468688"/>
            <a:ext cx="5178552" cy="3389312"/>
          </a:xfrm>
          <a:prstGeom prst="rect">
            <a:avLst/>
          </a:prstGeom>
        </p:spPr>
      </p:pic>
      <p:pic>
        <p:nvPicPr>
          <p:cNvPr id="7" name="Picture 6">
            <a:extLst>
              <a:ext uri="{FF2B5EF4-FFF2-40B4-BE49-F238E27FC236}">
                <a16:creationId xmlns:a16="http://schemas.microsoft.com/office/drawing/2014/main" id="{4B983952-E62B-F268-0F41-6F1AAB84D10F}"/>
              </a:ext>
            </a:extLst>
          </p:cNvPr>
          <p:cNvPicPr>
            <a:picLocks noChangeAspect="1"/>
          </p:cNvPicPr>
          <p:nvPr/>
        </p:nvPicPr>
        <p:blipFill>
          <a:blip r:embed="rId5"/>
          <a:stretch>
            <a:fillRect/>
          </a:stretch>
        </p:blipFill>
        <p:spPr>
          <a:xfrm>
            <a:off x="0" y="1948905"/>
            <a:ext cx="7013448" cy="4899951"/>
          </a:xfrm>
          <a:prstGeom prst="rect">
            <a:avLst/>
          </a:prstGeom>
        </p:spPr>
      </p:pic>
      <p:sp>
        <p:nvSpPr>
          <p:cNvPr id="8" name="Title 1">
            <a:extLst>
              <a:ext uri="{FF2B5EF4-FFF2-40B4-BE49-F238E27FC236}">
                <a16:creationId xmlns:a16="http://schemas.microsoft.com/office/drawing/2014/main" id="{2B1C86BF-53C7-CA07-9582-90A0205FB35D}"/>
              </a:ext>
            </a:extLst>
          </p:cNvPr>
          <p:cNvSpPr txBox="1">
            <a:spLocks/>
          </p:cNvSpPr>
          <p:nvPr/>
        </p:nvSpPr>
        <p:spPr>
          <a:xfrm>
            <a:off x="7065264" y="49633"/>
            <a:ext cx="5074920" cy="759587"/>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dirty="0">
                <a:solidFill>
                  <a:schemeClr val="accent1"/>
                </a:solidFill>
              </a:rPr>
              <a:t>Sum Of Processing time by Item Type</a:t>
            </a:r>
            <a:endParaRPr lang="en-US" sz="3000" dirty="0">
              <a:solidFill>
                <a:schemeClr val="accent1"/>
              </a:solidFill>
            </a:endParaRPr>
          </a:p>
        </p:txBody>
      </p:sp>
      <p:sp>
        <p:nvSpPr>
          <p:cNvPr id="11" name="TextBox 10">
            <a:extLst>
              <a:ext uri="{FF2B5EF4-FFF2-40B4-BE49-F238E27FC236}">
                <a16:creationId xmlns:a16="http://schemas.microsoft.com/office/drawing/2014/main" id="{3EC167C7-C285-DE40-A3A3-6C035979C057}"/>
              </a:ext>
            </a:extLst>
          </p:cNvPr>
          <p:cNvSpPr txBox="1"/>
          <p:nvPr/>
        </p:nvSpPr>
        <p:spPr>
          <a:xfrm>
            <a:off x="7102486" y="809220"/>
            <a:ext cx="5000475" cy="2723823"/>
          </a:xfrm>
          <a:prstGeom prst="rect">
            <a:avLst/>
          </a:prstGeom>
          <a:noFill/>
        </p:spPr>
        <p:txBody>
          <a:bodyPr wrap="square" rtlCol="0">
            <a:spAutoFit/>
          </a:bodyPr>
          <a:lstStyle/>
          <a:p>
            <a:pPr algn="r"/>
            <a:r>
              <a:rPr lang="en-GB" sz="1400" b="1" dirty="0">
                <a:solidFill>
                  <a:schemeClr val="accent2">
                    <a:lumMod val="75000"/>
                  </a:schemeClr>
                </a:solidFill>
              </a:rPr>
              <a:t>Identify Data Source: </a:t>
            </a:r>
            <a:r>
              <a:rPr lang="en-GB" sz="1400" b="1" dirty="0">
                <a:solidFill>
                  <a:schemeClr val="accent4"/>
                </a:solidFill>
              </a:rPr>
              <a:t>Ensure you have a dataset that includes columns for Item Type and Processing Time</a:t>
            </a:r>
            <a:r>
              <a:rPr lang="en-GB" sz="1000" b="1" dirty="0">
                <a:solidFill>
                  <a:schemeClr val="accent4"/>
                </a:solidFill>
              </a:rPr>
              <a:t>.</a:t>
            </a:r>
          </a:p>
          <a:p>
            <a:pPr algn="r"/>
            <a:endParaRPr lang="en-GB" sz="1000" b="1" dirty="0">
              <a:solidFill>
                <a:schemeClr val="accent4"/>
              </a:solidFill>
            </a:endParaRPr>
          </a:p>
          <a:p>
            <a:pPr algn="r"/>
            <a:r>
              <a:rPr lang="en-GB" sz="1300" b="1" dirty="0">
                <a:solidFill>
                  <a:schemeClr val="accent4"/>
                </a:solidFill>
              </a:rPr>
              <a:t>Filter Data: Extract rows corresponding to the specified item types:</a:t>
            </a:r>
            <a:endParaRPr lang="en-GB" sz="1000" b="1" dirty="0">
              <a:solidFill>
                <a:schemeClr val="accent4"/>
              </a:solidFill>
            </a:endParaRPr>
          </a:p>
          <a:p>
            <a:pPr algn="r"/>
            <a:r>
              <a:rPr lang="en-GB" sz="1200" b="1" dirty="0">
                <a:solidFill>
                  <a:schemeClr val="accent4"/>
                </a:solidFill>
              </a:rPr>
              <a:t>  Cosmetics 13.06 % </a:t>
            </a:r>
          </a:p>
          <a:p>
            <a:pPr algn="r"/>
            <a:r>
              <a:rPr lang="en-GB" sz="1200" b="1" dirty="0">
                <a:solidFill>
                  <a:schemeClr val="accent4"/>
                </a:solidFill>
              </a:rPr>
              <a:t>Clothes 16.65% </a:t>
            </a:r>
          </a:p>
          <a:p>
            <a:pPr algn="r"/>
            <a:r>
              <a:rPr lang="en-GB" sz="1200" b="1" dirty="0">
                <a:solidFill>
                  <a:schemeClr val="accent4"/>
                </a:solidFill>
              </a:rPr>
              <a:t>Household</a:t>
            </a:r>
          </a:p>
          <a:p>
            <a:pPr algn="r"/>
            <a:r>
              <a:rPr lang="en-GB" sz="1200" b="1" dirty="0">
                <a:solidFill>
                  <a:schemeClr val="accent4"/>
                </a:solidFill>
              </a:rPr>
              <a:t>Care</a:t>
            </a:r>
          </a:p>
          <a:p>
            <a:pPr algn="r"/>
            <a:r>
              <a:rPr lang="en-GB" sz="1200" b="1" dirty="0">
                <a:solidFill>
                  <a:schemeClr val="accent4"/>
                </a:solidFill>
              </a:rPr>
              <a:t>Baby Food</a:t>
            </a:r>
          </a:p>
          <a:p>
            <a:pPr algn="r"/>
            <a:r>
              <a:rPr lang="en-GB" sz="1200" b="1" dirty="0">
                <a:solidFill>
                  <a:schemeClr val="accent4"/>
                </a:solidFill>
              </a:rPr>
              <a:t>Meat</a:t>
            </a:r>
          </a:p>
          <a:p>
            <a:pPr algn="r"/>
            <a:r>
              <a:rPr lang="en-GB" sz="1200" b="1" dirty="0">
                <a:solidFill>
                  <a:schemeClr val="accent4"/>
                </a:solidFill>
              </a:rPr>
              <a:t>Snacks</a:t>
            </a:r>
          </a:p>
          <a:p>
            <a:pPr algn="r"/>
            <a:r>
              <a:rPr lang="en-GB" sz="1200" b="1" dirty="0">
                <a:solidFill>
                  <a:srgbClr val="FFFF00"/>
                </a:solidFill>
              </a:rPr>
              <a:t>Aggregate Data</a:t>
            </a:r>
            <a:r>
              <a:rPr lang="en-GB" sz="1000" b="1" dirty="0">
                <a:solidFill>
                  <a:srgbClr val="FFFF00"/>
                </a:solidFill>
              </a:rPr>
              <a:t>: </a:t>
            </a:r>
            <a:r>
              <a:rPr lang="en-GB" sz="1100" b="1" dirty="0">
                <a:solidFill>
                  <a:srgbClr val="FFFF00"/>
                </a:solidFill>
              </a:rPr>
              <a:t>Sum the processing times for each of the specified item types</a:t>
            </a:r>
            <a:r>
              <a:rPr lang="en-GB" sz="1000" b="1" dirty="0">
                <a:solidFill>
                  <a:srgbClr val="FFFF00"/>
                </a:solidFill>
              </a:rPr>
              <a:t>.</a:t>
            </a:r>
            <a:endParaRPr lang="en-US" sz="1000" b="1" dirty="0">
              <a:solidFill>
                <a:srgbClr val="FFFF00"/>
              </a:solidFill>
            </a:endParaRPr>
          </a:p>
        </p:txBody>
      </p:sp>
      <p:sp>
        <p:nvSpPr>
          <p:cNvPr id="12" name="TextBox 11">
            <a:extLst>
              <a:ext uri="{FF2B5EF4-FFF2-40B4-BE49-F238E27FC236}">
                <a16:creationId xmlns:a16="http://schemas.microsoft.com/office/drawing/2014/main" id="{898B0D99-2126-D3A3-D57F-91F2E0A99ABA}"/>
              </a:ext>
            </a:extLst>
          </p:cNvPr>
          <p:cNvSpPr txBox="1"/>
          <p:nvPr/>
        </p:nvSpPr>
        <p:spPr>
          <a:xfrm>
            <a:off x="51816" y="938624"/>
            <a:ext cx="7420402" cy="646331"/>
          </a:xfrm>
          <a:prstGeom prst="rect">
            <a:avLst/>
          </a:prstGeom>
          <a:noFill/>
        </p:spPr>
        <p:txBody>
          <a:bodyPr wrap="square" rtlCol="0">
            <a:spAutoFit/>
          </a:bodyPr>
          <a:lstStyle/>
          <a:p>
            <a:r>
              <a:rPr lang="en-GB" dirty="0">
                <a:solidFill>
                  <a:srgbClr val="FFFF00"/>
                </a:solidFill>
              </a:rPr>
              <a:t>Breakdown of units sold by region and sales channel (online and offline)</a:t>
            </a:r>
            <a:endParaRPr lang="en-US" dirty="0">
              <a:solidFill>
                <a:srgbClr val="FFFF00"/>
              </a:solidFill>
            </a:endParaRPr>
          </a:p>
          <a:p>
            <a:endParaRPr lang="en-US" dirty="0"/>
          </a:p>
        </p:txBody>
      </p:sp>
    </p:spTree>
    <p:extLst>
      <p:ext uri="{BB962C8B-B14F-4D97-AF65-F5344CB8AC3E}">
        <p14:creationId xmlns:p14="http://schemas.microsoft.com/office/powerpoint/2010/main" val="293360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324E-36C7-5006-30B4-B17AA85770A8}"/>
              </a:ext>
            </a:extLst>
          </p:cNvPr>
          <p:cNvPicPr>
            <a:picLocks noChangeAspect="1"/>
          </p:cNvPicPr>
          <p:nvPr/>
        </p:nvPicPr>
        <p:blipFill>
          <a:blip r:embed="rId3"/>
          <a:stretch>
            <a:fillRect/>
          </a:stretch>
        </p:blipFill>
        <p:spPr>
          <a:xfrm>
            <a:off x="3913620" y="1875730"/>
            <a:ext cx="8278380" cy="4982270"/>
          </a:xfrm>
          <a:prstGeom prst="rect">
            <a:avLst/>
          </a:prstGeom>
        </p:spPr>
      </p:pic>
      <p:sp>
        <p:nvSpPr>
          <p:cNvPr id="6" name="TextBox 5">
            <a:extLst>
              <a:ext uri="{FF2B5EF4-FFF2-40B4-BE49-F238E27FC236}">
                <a16:creationId xmlns:a16="http://schemas.microsoft.com/office/drawing/2014/main" id="{F0F1671B-14FA-54EB-11D7-C5BE924DB39D}"/>
              </a:ext>
            </a:extLst>
          </p:cNvPr>
          <p:cNvSpPr txBox="1"/>
          <p:nvPr/>
        </p:nvSpPr>
        <p:spPr>
          <a:xfrm>
            <a:off x="164292" y="722589"/>
            <a:ext cx="6808723" cy="400110"/>
          </a:xfrm>
          <a:prstGeom prst="rect">
            <a:avLst/>
          </a:prstGeom>
          <a:noFill/>
        </p:spPr>
        <p:txBody>
          <a:bodyPr wrap="none" rtlCol="0">
            <a:spAutoFit/>
          </a:bodyPr>
          <a:lstStyle/>
          <a:p>
            <a:r>
              <a:rPr lang="en-GB" sz="2000" dirty="0">
                <a:solidFill>
                  <a:schemeClr val="accent4">
                    <a:lumMod val="75000"/>
                  </a:schemeClr>
                </a:solidFill>
              </a:rPr>
              <a:t>Sub-Saharan Africa 443.61M Revenue are the Top Customer </a:t>
            </a:r>
            <a:endParaRPr lang="en-US" sz="2000" dirty="0">
              <a:solidFill>
                <a:schemeClr val="accent4">
                  <a:lumMod val="75000"/>
                </a:schemeClr>
              </a:solidFill>
            </a:endParaRPr>
          </a:p>
        </p:txBody>
      </p:sp>
      <p:sp>
        <p:nvSpPr>
          <p:cNvPr id="7" name="TextBox 6">
            <a:extLst>
              <a:ext uri="{FF2B5EF4-FFF2-40B4-BE49-F238E27FC236}">
                <a16:creationId xmlns:a16="http://schemas.microsoft.com/office/drawing/2014/main" id="{C6469800-C5B2-B742-C7F8-245AEFECAA34}"/>
              </a:ext>
            </a:extLst>
          </p:cNvPr>
          <p:cNvSpPr txBox="1"/>
          <p:nvPr/>
        </p:nvSpPr>
        <p:spPr>
          <a:xfrm>
            <a:off x="176094" y="1466197"/>
            <a:ext cx="5325432" cy="369332"/>
          </a:xfrm>
          <a:prstGeom prst="rect">
            <a:avLst/>
          </a:prstGeom>
          <a:noFill/>
        </p:spPr>
        <p:txBody>
          <a:bodyPr wrap="none" rtlCol="0">
            <a:spAutoFit/>
          </a:bodyPr>
          <a:lstStyle/>
          <a:p>
            <a:r>
              <a:rPr lang="en-GB" dirty="0">
                <a:solidFill>
                  <a:schemeClr val="accent4">
                    <a:lumMod val="75000"/>
                  </a:schemeClr>
                </a:solidFill>
              </a:rPr>
              <a:t>Central America And The Caribb..  100.1M Revenue  </a:t>
            </a:r>
            <a:endParaRPr lang="en-US" dirty="0">
              <a:solidFill>
                <a:schemeClr val="accent4">
                  <a:lumMod val="75000"/>
                </a:schemeClr>
              </a:solidFill>
            </a:endParaRPr>
          </a:p>
        </p:txBody>
      </p:sp>
      <p:sp>
        <p:nvSpPr>
          <p:cNvPr id="9" name="TextBox 8">
            <a:extLst>
              <a:ext uri="{FF2B5EF4-FFF2-40B4-BE49-F238E27FC236}">
                <a16:creationId xmlns:a16="http://schemas.microsoft.com/office/drawing/2014/main" id="{4FF0EE68-CFF2-825C-71D0-7D9726D0923E}"/>
              </a:ext>
            </a:extLst>
          </p:cNvPr>
          <p:cNvSpPr txBox="1"/>
          <p:nvPr/>
        </p:nvSpPr>
        <p:spPr>
          <a:xfrm>
            <a:off x="173024" y="1077081"/>
            <a:ext cx="6096000" cy="369332"/>
          </a:xfrm>
          <a:prstGeom prst="rect">
            <a:avLst/>
          </a:prstGeom>
          <a:noFill/>
        </p:spPr>
        <p:txBody>
          <a:bodyPr wrap="square">
            <a:spAutoFit/>
          </a:bodyPr>
          <a:lstStyle/>
          <a:p>
            <a:r>
              <a:rPr lang="en-GB" sz="1800" dirty="0">
                <a:solidFill>
                  <a:schemeClr val="accent4">
                    <a:lumMod val="75000"/>
                  </a:schemeClr>
                </a:solidFill>
              </a:rPr>
              <a:t>Europe 320.36M Revenue</a:t>
            </a:r>
            <a:endParaRPr lang="en-US" dirty="0"/>
          </a:p>
        </p:txBody>
      </p:sp>
      <p:sp>
        <p:nvSpPr>
          <p:cNvPr id="10" name="TextBox 9">
            <a:extLst>
              <a:ext uri="{FF2B5EF4-FFF2-40B4-BE49-F238E27FC236}">
                <a16:creationId xmlns:a16="http://schemas.microsoft.com/office/drawing/2014/main" id="{7EBF9A56-51C8-36BA-4F42-5750EEC9280B}"/>
              </a:ext>
            </a:extLst>
          </p:cNvPr>
          <p:cNvSpPr txBox="1"/>
          <p:nvPr/>
        </p:nvSpPr>
        <p:spPr>
          <a:xfrm>
            <a:off x="173024" y="2024012"/>
            <a:ext cx="3374001" cy="369332"/>
          </a:xfrm>
          <a:prstGeom prst="rect">
            <a:avLst/>
          </a:prstGeom>
          <a:noFill/>
        </p:spPr>
        <p:txBody>
          <a:bodyPr wrap="none" rtlCol="0">
            <a:spAutoFit/>
          </a:bodyPr>
          <a:lstStyle/>
          <a:p>
            <a:r>
              <a:rPr lang="en-GB" dirty="0">
                <a:solidFill>
                  <a:schemeClr val="accent4">
                    <a:lumMod val="75000"/>
                  </a:schemeClr>
                </a:solidFill>
              </a:rPr>
              <a:t>North America 60.98M Revenue </a:t>
            </a:r>
            <a:endParaRPr lang="en-US" dirty="0">
              <a:solidFill>
                <a:schemeClr val="accent4">
                  <a:lumMod val="75000"/>
                </a:schemeClr>
              </a:solidFill>
            </a:endParaRPr>
          </a:p>
        </p:txBody>
      </p:sp>
      <p:pic>
        <p:nvPicPr>
          <p:cNvPr id="15" name="Picture 14">
            <a:extLst>
              <a:ext uri="{FF2B5EF4-FFF2-40B4-BE49-F238E27FC236}">
                <a16:creationId xmlns:a16="http://schemas.microsoft.com/office/drawing/2014/main" id="{C50610EC-6825-F970-0C9E-D2E41FE265E1}"/>
              </a:ext>
            </a:extLst>
          </p:cNvPr>
          <p:cNvPicPr>
            <a:picLocks noChangeAspect="1"/>
          </p:cNvPicPr>
          <p:nvPr/>
        </p:nvPicPr>
        <p:blipFill>
          <a:blip r:embed="rId4"/>
          <a:stretch>
            <a:fillRect/>
          </a:stretch>
        </p:blipFill>
        <p:spPr>
          <a:xfrm>
            <a:off x="71938" y="3929374"/>
            <a:ext cx="3770389" cy="2850117"/>
          </a:xfrm>
          <a:prstGeom prst="rect">
            <a:avLst/>
          </a:prstGeom>
        </p:spPr>
      </p:pic>
      <p:sp>
        <p:nvSpPr>
          <p:cNvPr id="16" name="TextBox 15">
            <a:extLst>
              <a:ext uri="{FF2B5EF4-FFF2-40B4-BE49-F238E27FC236}">
                <a16:creationId xmlns:a16="http://schemas.microsoft.com/office/drawing/2014/main" id="{851C20AB-1CDC-43A2-2F34-E4FBE646CC27}"/>
              </a:ext>
            </a:extLst>
          </p:cNvPr>
          <p:cNvSpPr txBox="1"/>
          <p:nvPr/>
        </p:nvSpPr>
        <p:spPr>
          <a:xfrm>
            <a:off x="158311" y="2721738"/>
            <a:ext cx="3783793" cy="369332"/>
          </a:xfrm>
          <a:prstGeom prst="rect">
            <a:avLst/>
          </a:prstGeom>
          <a:noFill/>
        </p:spPr>
        <p:txBody>
          <a:bodyPr wrap="none" rtlCol="0">
            <a:spAutoFit/>
          </a:bodyPr>
          <a:lstStyle/>
          <a:p>
            <a:r>
              <a:rPr lang="en-GB" dirty="0">
                <a:solidFill>
                  <a:schemeClr val="tx2">
                    <a:lumMod val="90000"/>
                    <a:lumOff val="10000"/>
                  </a:schemeClr>
                </a:solidFill>
              </a:rPr>
              <a:t>Middle East Top Cosmetic Customer</a:t>
            </a:r>
            <a:endParaRPr lang="en-US" dirty="0">
              <a:solidFill>
                <a:schemeClr val="tx2">
                  <a:lumMod val="90000"/>
                  <a:lumOff val="10000"/>
                </a:schemeClr>
              </a:solidFill>
            </a:endParaRPr>
          </a:p>
        </p:txBody>
      </p:sp>
      <p:sp>
        <p:nvSpPr>
          <p:cNvPr id="17" name="TextBox 16">
            <a:extLst>
              <a:ext uri="{FF2B5EF4-FFF2-40B4-BE49-F238E27FC236}">
                <a16:creationId xmlns:a16="http://schemas.microsoft.com/office/drawing/2014/main" id="{5FF7FDD1-7EB3-7330-3AA5-5E3F460295E1}"/>
              </a:ext>
            </a:extLst>
          </p:cNvPr>
          <p:cNvSpPr txBox="1"/>
          <p:nvPr/>
        </p:nvSpPr>
        <p:spPr>
          <a:xfrm>
            <a:off x="173024" y="3272585"/>
            <a:ext cx="2663486" cy="369332"/>
          </a:xfrm>
          <a:prstGeom prst="rect">
            <a:avLst/>
          </a:prstGeom>
          <a:noFill/>
        </p:spPr>
        <p:txBody>
          <a:bodyPr wrap="none" rtlCol="0">
            <a:spAutoFit/>
          </a:bodyPr>
          <a:lstStyle/>
          <a:p>
            <a:r>
              <a:rPr lang="en-GB" dirty="0">
                <a:solidFill>
                  <a:schemeClr val="tx2">
                    <a:lumMod val="90000"/>
                    <a:lumOff val="10000"/>
                  </a:schemeClr>
                </a:solidFill>
              </a:rPr>
              <a:t>Office Supplies is lowest </a:t>
            </a:r>
            <a:endParaRPr lang="en-US" dirty="0">
              <a:solidFill>
                <a:schemeClr val="tx2">
                  <a:lumMod val="90000"/>
                  <a:lumOff val="10000"/>
                </a:schemeClr>
              </a:solidFill>
            </a:endParaRPr>
          </a:p>
        </p:txBody>
      </p:sp>
      <p:sp>
        <p:nvSpPr>
          <p:cNvPr id="18" name="TextBox 17">
            <a:extLst>
              <a:ext uri="{FF2B5EF4-FFF2-40B4-BE49-F238E27FC236}">
                <a16:creationId xmlns:a16="http://schemas.microsoft.com/office/drawing/2014/main" id="{8DEA1E44-3443-D259-824F-01DC4D8FB29E}"/>
              </a:ext>
            </a:extLst>
          </p:cNvPr>
          <p:cNvSpPr txBox="1"/>
          <p:nvPr/>
        </p:nvSpPr>
        <p:spPr>
          <a:xfrm>
            <a:off x="7130299" y="771961"/>
            <a:ext cx="4585808" cy="923330"/>
          </a:xfrm>
          <a:prstGeom prst="rect">
            <a:avLst/>
          </a:prstGeom>
          <a:noFill/>
        </p:spPr>
        <p:txBody>
          <a:bodyPr wrap="square" rtlCol="0">
            <a:spAutoFit/>
          </a:bodyPr>
          <a:lstStyle/>
          <a:p>
            <a:r>
              <a:rPr lang="en-GB" b="1" dirty="0">
                <a:solidFill>
                  <a:schemeClr val="accent1">
                    <a:lumMod val="75000"/>
                  </a:schemeClr>
                </a:solidFill>
              </a:rPr>
              <a:t>Sub-Saharan Africa and Europe : </a:t>
            </a:r>
            <a:r>
              <a:rPr lang="en-GB" b="1" dirty="0">
                <a:solidFill>
                  <a:schemeClr val="accent1">
                    <a:lumMod val="60000"/>
                    <a:lumOff val="40000"/>
                  </a:schemeClr>
                </a:solidFill>
              </a:rPr>
              <a:t>Leads in offline and online sales.</a:t>
            </a:r>
          </a:p>
          <a:p>
            <a:endParaRPr lang="en-US" dirty="0"/>
          </a:p>
        </p:txBody>
      </p:sp>
      <p:sp>
        <p:nvSpPr>
          <p:cNvPr id="23" name="TextBox 22">
            <a:extLst>
              <a:ext uri="{FF2B5EF4-FFF2-40B4-BE49-F238E27FC236}">
                <a16:creationId xmlns:a16="http://schemas.microsoft.com/office/drawing/2014/main" id="{15495EB2-8738-F200-46AF-9EC095810DD7}"/>
              </a:ext>
            </a:extLst>
          </p:cNvPr>
          <p:cNvSpPr txBox="1"/>
          <p:nvPr/>
        </p:nvSpPr>
        <p:spPr>
          <a:xfrm>
            <a:off x="458825" y="97485"/>
            <a:ext cx="5524397" cy="477054"/>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GB" sz="2500" b="1" dirty="0">
                <a:solidFill>
                  <a:schemeClr val="tx2">
                    <a:lumMod val="75000"/>
                    <a:lumOff val="25000"/>
                  </a:schemeClr>
                </a:solidFill>
              </a:rPr>
              <a:t>Unit Sold by Region by Sales channel</a:t>
            </a:r>
            <a:endParaRPr lang="en-US" sz="2500" b="1" dirty="0">
              <a:solidFill>
                <a:schemeClr val="tx2">
                  <a:lumMod val="75000"/>
                  <a:lumOff val="25000"/>
                </a:schemeClr>
              </a:solidFill>
            </a:endParaRPr>
          </a:p>
        </p:txBody>
      </p:sp>
      <p:cxnSp>
        <p:nvCxnSpPr>
          <p:cNvPr id="25" name="Straight Connector 24">
            <a:extLst>
              <a:ext uri="{FF2B5EF4-FFF2-40B4-BE49-F238E27FC236}">
                <a16:creationId xmlns:a16="http://schemas.microsoft.com/office/drawing/2014/main" id="{5B38479A-AAE6-53CB-7072-AF47B2880555}"/>
              </a:ext>
            </a:extLst>
          </p:cNvPr>
          <p:cNvCxnSpPr>
            <a:cxnSpLocks/>
          </p:cNvCxnSpPr>
          <p:nvPr/>
        </p:nvCxnSpPr>
        <p:spPr>
          <a:xfrm flipV="1">
            <a:off x="0" y="712527"/>
            <a:ext cx="12192000" cy="2842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8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C37A1F-FBC6-249C-C266-E4F9288F0AE6}"/>
              </a:ext>
            </a:extLst>
          </p:cNvPr>
          <p:cNvPicPr>
            <a:picLocks noChangeAspect="1"/>
          </p:cNvPicPr>
          <p:nvPr/>
        </p:nvPicPr>
        <p:blipFill>
          <a:blip r:embed="rId4"/>
          <a:srcRect t="17978" r="-2" b="-2"/>
          <a:stretch/>
        </p:blipFill>
        <p:spPr>
          <a:xfrm>
            <a:off x="6266017" y="404344"/>
            <a:ext cx="5900928" cy="3104748"/>
          </a:xfrm>
          <a:prstGeom prst="rect">
            <a:avLst/>
          </a:prstGeom>
        </p:spPr>
      </p:pic>
      <p:pic>
        <p:nvPicPr>
          <p:cNvPr id="9" name="Picture 8" descr="A graph with numbers and a line&#10;&#10;Description automatically generated">
            <a:extLst>
              <a:ext uri="{FF2B5EF4-FFF2-40B4-BE49-F238E27FC236}">
                <a16:creationId xmlns:a16="http://schemas.microsoft.com/office/drawing/2014/main" id="{1A135936-84E7-8343-F667-A8EEF11717FF}"/>
              </a:ext>
            </a:extLst>
          </p:cNvPr>
          <p:cNvPicPr>
            <a:picLocks noChangeAspect="1"/>
          </p:cNvPicPr>
          <p:nvPr/>
        </p:nvPicPr>
        <p:blipFill>
          <a:blip r:embed="rId5">
            <a:extLst>
              <a:ext uri="{28A0092B-C50C-407E-A947-70E740481C1C}">
                <a14:useLocalDpi xmlns:a14="http://schemas.microsoft.com/office/drawing/2010/main" val="0"/>
              </a:ext>
            </a:extLst>
          </a:blip>
          <a:srcRect t="14141" r="-2" b="7175"/>
          <a:stretch/>
        </p:blipFill>
        <p:spPr>
          <a:xfrm>
            <a:off x="6291072" y="3877003"/>
            <a:ext cx="5900928" cy="2945985"/>
          </a:xfrm>
          <a:prstGeom prst="rect">
            <a:avLst/>
          </a:prstGeom>
        </p:spPr>
      </p:pic>
      <p:sp>
        <p:nvSpPr>
          <p:cNvPr id="13" name="TextBox 12">
            <a:extLst>
              <a:ext uri="{FF2B5EF4-FFF2-40B4-BE49-F238E27FC236}">
                <a16:creationId xmlns:a16="http://schemas.microsoft.com/office/drawing/2014/main" id="{308D490F-EE6D-DA53-2A3D-2EA751B41B23}"/>
              </a:ext>
            </a:extLst>
          </p:cNvPr>
          <p:cNvSpPr txBox="1"/>
          <p:nvPr/>
        </p:nvSpPr>
        <p:spPr>
          <a:xfrm>
            <a:off x="6275615" y="3542682"/>
            <a:ext cx="5900928"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GB" dirty="0">
                <a:solidFill>
                  <a:schemeClr val="tx1"/>
                </a:solidFill>
              </a:rPr>
              <a:t>Total Revenue by Month</a:t>
            </a:r>
            <a:endParaRPr lang="en-US" dirty="0">
              <a:solidFill>
                <a:schemeClr val="tx1"/>
              </a:solidFill>
            </a:endParaRPr>
          </a:p>
        </p:txBody>
      </p:sp>
      <p:sp>
        <p:nvSpPr>
          <p:cNvPr id="8" name="TextBox 7">
            <a:extLst>
              <a:ext uri="{FF2B5EF4-FFF2-40B4-BE49-F238E27FC236}">
                <a16:creationId xmlns:a16="http://schemas.microsoft.com/office/drawing/2014/main" id="{0F5028FB-7C08-C04D-445D-59C2F35D260E}"/>
              </a:ext>
            </a:extLst>
          </p:cNvPr>
          <p:cNvSpPr txBox="1"/>
          <p:nvPr/>
        </p:nvSpPr>
        <p:spPr>
          <a:xfrm>
            <a:off x="6266017" y="35012"/>
            <a:ext cx="5925983"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GB" dirty="0">
                <a:solidFill>
                  <a:schemeClr val="tx1"/>
                </a:solidFill>
              </a:rPr>
              <a:t>Total Revenue by Years</a:t>
            </a:r>
            <a:endParaRPr lang="en-US" dirty="0">
              <a:solidFill>
                <a:schemeClr val="tx1"/>
              </a:solidFill>
            </a:endParaRPr>
          </a:p>
        </p:txBody>
      </p:sp>
      <p:sp>
        <p:nvSpPr>
          <p:cNvPr id="23" name="TextBox 22">
            <a:extLst>
              <a:ext uri="{FF2B5EF4-FFF2-40B4-BE49-F238E27FC236}">
                <a16:creationId xmlns:a16="http://schemas.microsoft.com/office/drawing/2014/main" id="{E401171D-D4E6-A95D-F4C9-04A7960DA911}"/>
              </a:ext>
            </a:extLst>
          </p:cNvPr>
          <p:cNvSpPr txBox="1"/>
          <p:nvPr/>
        </p:nvSpPr>
        <p:spPr>
          <a:xfrm>
            <a:off x="3200229" y="706013"/>
            <a:ext cx="2579075" cy="1536959"/>
          </a:xfrm>
          <a:prstGeom prst="rect">
            <a:avLst/>
          </a:prstGeom>
          <a:noFill/>
        </p:spPr>
        <p:txBody>
          <a:bodyPr wrap="square">
            <a:spAutoFit/>
          </a:bodyPr>
          <a:lstStyle/>
          <a:p>
            <a:pPr>
              <a:lnSpc>
                <a:spcPct val="115000"/>
              </a:lnSpc>
              <a:buClr>
                <a:srgbClr val="424242"/>
              </a:buClr>
              <a:buSzPts val="1300"/>
              <a:defRPr/>
            </a:pPr>
            <a:r>
              <a:rPr lang="en-GB" sz="1400" b="1" dirty="0">
                <a:solidFill>
                  <a:schemeClr val="accent6">
                    <a:lumMod val="40000"/>
                    <a:lumOff val="60000"/>
                  </a:schemeClr>
                </a:solidFill>
              </a:rPr>
              <a:t>Total Revenue</a:t>
            </a:r>
            <a:r>
              <a:rPr lang="en-US" sz="1400" dirty="0">
                <a:solidFill>
                  <a:schemeClr val="accent6">
                    <a:lumMod val="40000"/>
                    <a:lumOff val="60000"/>
                  </a:schemeClr>
                </a:solidFill>
              </a:rPr>
              <a:t>: </a:t>
            </a:r>
            <a:r>
              <a:rPr kumimoji="0" lang="en-GB" sz="1400" b="0" i="0" u="none" strike="noStrike" kern="0" cap="none" spc="0" normalizeH="0" baseline="0" noProof="0" dirty="0">
                <a:ln>
                  <a:noFill/>
                </a:ln>
                <a:solidFill>
                  <a:srgbClr val="13F2F2"/>
                </a:solidFill>
                <a:effectLst/>
                <a:uLnTx/>
                <a:uFillTx/>
                <a:latin typeface="Nunito"/>
                <a:sym typeface="Nunito"/>
              </a:rPr>
              <a:t>137.35M</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Units Sold :</a:t>
            </a:r>
            <a:r>
              <a:rPr kumimoji="0" lang="en-GB" sz="1400" b="0" i="0" u="none" strike="noStrike" kern="0" cap="none" spc="0" normalizeH="0" baseline="0" noProof="0" dirty="0">
                <a:ln>
                  <a:noFill/>
                </a:ln>
                <a:solidFill>
                  <a:srgbClr val="13F2F2"/>
                </a:solidFill>
                <a:effectLst/>
                <a:uLnTx/>
                <a:uFillTx/>
                <a:latin typeface="Nunito"/>
                <a:sym typeface="Nunito"/>
              </a:rPr>
              <a:t> 513K</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Profit :</a:t>
            </a:r>
            <a:r>
              <a:rPr kumimoji="0" lang="en-GB" sz="1400" b="0" i="0" u="none" strike="noStrike" kern="0" cap="none" spc="0" normalizeH="0" baseline="0" noProof="0" dirty="0">
                <a:ln>
                  <a:noFill/>
                </a:ln>
                <a:solidFill>
                  <a:srgbClr val="CCCCCC"/>
                </a:solidFill>
                <a:effectLst/>
                <a:uLnTx/>
                <a:uFillTx/>
                <a:latin typeface="Nunito"/>
                <a:sym typeface="Nunito"/>
              </a:rPr>
              <a:t> </a:t>
            </a:r>
            <a:r>
              <a:rPr kumimoji="0" lang="en-GB" sz="1400" b="0" i="0" u="none" strike="noStrike" kern="0" cap="none" spc="0" normalizeH="0" baseline="0" noProof="0" dirty="0">
                <a:ln>
                  <a:noFill/>
                </a:ln>
                <a:solidFill>
                  <a:srgbClr val="13F2F2"/>
                </a:solidFill>
                <a:effectLst/>
                <a:uLnTx/>
                <a:uFillTx/>
                <a:latin typeface="Nunito"/>
                <a:sym typeface="Nunito"/>
              </a:rPr>
              <a:t>44.17M</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Cost :</a:t>
            </a:r>
            <a:r>
              <a:rPr kumimoji="0" lang="en-GB" sz="1400" b="0" i="0" u="none" strike="noStrike" kern="0" cap="none" spc="0" normalizeH="0" baseline="0" noProof="0" dirty="0">
                <a:ln>
                  <a:noFill/>
                </a:ln>
                <a:solidFill>
                  <a:srgbClr val="D9D9D9"/>
                </a:solidFill>
                <a:effectLst/>
                <a:uLnTx/>
                <a:uFillTx/>
                <a:latin typeface="Nunito"/>
                <a:sym typeface="Nunito"/>
              </a:rPr>
              <a:t> </a:t>
            </a:r>
            <a:r>
              <a:rPr kumimoji="0" lang="en-GB" sz="1400" b="0" i="0" u="none" strike="noStrike" kern="0" cap="none" spc="0" normalizeH="0" baseline="0" noProof="0" dirty="0">
                <a:ln>
                  <a:noFill/>
                </a:ln>
                <a:solidFill>
                  <a:srgbClr val="13F2F2"/>
                </a:solidFill>
                <a:effectLst/>
                <a:uLnTx/>
                <a:uFillTx/>
                <a:latin typeface="Nunito"/>
                <a:sym typeface="Nunito"/>
              </a:rPr>
              <a:t>93.18M</a:t>
            </a:r>
          </a:p>
        </p:txBody>
      </p:sp>
      <p:sp>
        <p:nvSpPr>
          <p:cNvPr id="25" name="TextBox 24">
            <a:extLst>
              <a:ext uri="{FF2B5EF4-FFF2-40B4-BE49-F238E27FC236}">
                <a16:creationId xmlns:a16="http://schemas.microsoft.com/office/drawing/2014/main" id="{022D46DD-59BC-3198-E9F8-B82523E6B82F}"/>
              </a:ext>
            </a:extLst>
          </p:cNvPr>
          <p:cNvSpPr txBox="1"/>
          <p:nvPr/>
        </p:nvSpPr>
        <p:spPr>
          <a:xfrm>
            <a:off x="2983821" y="2336202"/>
            <a:ext cx="3149051"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a:t>
            </a:r>
            <a:r>
              <a:rPr kumimoji="0" lang="en" sz="1500" b="0" i="0" u="none" strike="noStrike" kern="0" cap="none" spc="0" normalizeH="0" baseline="0" noProof="0" dirty="0">
                <a:ln>
                  <a:noFill/>
                </a:ln>
                <a:solidFill>
                  <a:srgbClr val="13F2F2"/>
                </a:solidFill>
                <a:effectLst/>
                <a:uLnTx/>
                <a:uFillTx/>
                <a:latin typeface="Nunito"/>
                <a:sym typeface="Nunito"/>
              </a:rPr>
              <a:t> Revenue </a:t>
            </a:r>
            <a:r>
              <a:rPr lang="en" sz="1500" kern="0" dirty="0">
                <a:solidFill>
                  <a:srgbClr val="13F2F2"/>
                </a:solidFill>
                <a:latin typeface="Nunito"/>
                <a:sym typeface="Nunito"/>
              </a:rPr>
              <a:t>highest</a:t>
            </a:r>
            <a:r>
              <a:rPr kumimoji="0" lang="en" sz="1500" b="0" i="0" u="none" strike="noStrike" kern="0" cap="none" spc="0" normalizeH="0" baseline="0" noProof="0" dirty="0">
                <a:ln>
                  <a:noFill/>
                </a:ln>
                <a:solidFill>
                  <a:srgbClr val="13F2F2"/>
                </a:solidFill>
                <a:effectLst/>
                <a:uLnTx/>
                <a:uFillTx/>
                <a:latin typeface="Nunito"/>
                <a:sym typeface="Nunito"/>
              </a:rPr>
              <a:t> in 2012 at 32M</a:t>
            </a:r>
            <a:endParaRPr lang="en-US" sz="1500" dirty="0"/>
          </a:p>
        </p:txBody>
      </p:sp>
      <p:sp>
        <p:nvSpPr>
          <p:cNvPr id="27" name="TextBox 26">
            <a:extLst>
              <a:ext uri="{FF2B5EF4-FFF2-40B4-BE49-F238E27FC236}">
                <a16:creationId xmlns:a16="http://schemas.microsoft.com/office/drawing/2014/main" id="{D3F40B64-43B3-9083-C5D7-0CA0C3AFB377}"/>
              </a:ext>
            </a:extLst>
          </p:cNvPr>
          <p:cNvSpPr txBox="1"/>
          <p:nvPr/>
        </p:nvSpPr>
        <p:spPr>
          <a:xfrm>
            <a:off x="2069126" y="6324265"/>
            <a:ext cx="4311396"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 </a:t>
            </a:r>
            <a:r>
              <a:rPr kumimoji="0" lang="en" sz="1500" b="0" i="0" u="none" strike="noStrike" kern="0" cap="none" spc="0" normalizeH="0" baseline="0" noProof="0" dirty="0">
                <a:ln>
                  <a:noFill/>
                </a:ln>
                <a:solidFill>
                  <a:srgbClr val="13F2F2"/>
                </a:solidFill>
                <a:effectLst/>
                <a:uLnTx/>
                <a:uFillTx/>
                <a:latin typeface="Nunito"/>
                <a:sym typeface="Nunito"/>
              </a:rPr>
              <a:t>Revenue in February 25M and November 21M</a:t>
            </a:r>
            <a:endParaRPr lang="en-US" sz="1500" dirty="0"/>
          </a:p>
        </p:txBody>
      </p:sp>
      <p:sp>
        <p:nvSpPr>
          <p:cNvPr id="29" name="TextBox 28">
            <a:extLst>
              <a:ext uri="{FF2B5EF4-FFF2-40B4-BE49-F238E27FC236}">
                <a16:creationId xmlns:a16="http://schemas.microsoft.com/office/drawing/2014/main" id="{196F7703-0DF3-1ABC-22B9-A9167BDC8E45}"/>
              </a:ext>
            </a:extLst>
          </p:cNvPr>
          <p:cNvSpPr txBox="1"/>
          <p:nvPr/>
        </p:nvSpPr>
        <p:spPr>
          <a:xfrm>
            <a:off x="3074763" y="5868227"/>
            <a:ext cx="2967166"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 </a:t>
            </a:r>
            <a:r>
              <a:rPr kumimoji="0" lang="en" sz="1500" b="0" i="0" u="none" strike="noStrike" kern="0" cap="none" spc="0" normalizeH="0" baseline="0" noProof="0" dirty="0">
                <a:ln>
                  <a:noFill/>
                </a:ln>
                <a:solidFill>
                  <a:srgbClr val="13F2F2"/>
                </a:solidFill>
                <a:effectLst/>
                <a:uLnTx/>
                <a:uFillTx/>
                <a:latin typeface="Nunito"/>
                <a:sym typeface="Nunito"/>
              </a:rPr>
              <a:t>Revenue lowest in August 1M</a:t>
            </a:r>
            <a:endParaRPr lang="en-US" sz="1500" dirty="0"/>
          </a:p>
        </p:txBody>
      </p:sp>
      <p:sp>
        <p:nvSpPr>
          <p:cNvPr id="31" name="TextBox 30">
            <a:extLst>
              <a:ext uri="{FF2B5EF4-FFF2-40B4-BE49-F238E27FC236}">
                <a16:creationId xmlns:a16="http://schemas.microsoft.com/office/drawing/2014/main" id="{35849266-C224-D356-24E0-DF5926C6288B}"/>
              </a:ext>
            </a:extLst>
          </p:cNvPr>
          <p:cNvSpPr txBox="1"/>
          <p:nvPr/>
        </p:nvSpPr>
        <p:spPr>
          <a:xfrm>
            <a:off x="3241548" y="2730753"/>
            <a:ext cx="6099048"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a:t>
            </a:r>
            <a:r>
              <a:rPr kumimoji="0" lang="en" sz="1500" b="0" i="0" u="none" strike="noStrike" kern="0" cap="none" spc="0" normalizeH="0" baseline="0" noProof="0" dirty="0">
                <a:ln>
                  <a:noFill/>
                </a:ln>
                <a:solidFill>
                  <a:srgbClr val="13F2F2"/>
                </a:solidFill>
                <a:effectLst/>
                <a:uLnTx/>
                <a:uFillTx/>
                <a:latin typeface="Nunito"/>
                <a:sym typeface="Nunito"/>
              </a:rPr>
              <a:t> Revenue lowest in 2011 at 11M </a:t>
            </a:r>
            <a:endParaRPr lang="en-US" sz="1500" dirty="0"/>
          </a:p>
        </p:txBody>
      </p:sp>
      <p:sp>
        <p:nvSpPr>
          <p:cNvPr id="33" name="TextBox 32">
            <a:extLst>
              <a:ext uri="{FF2B5EF4-FFF2-40B4-BE49-F238E27FC236}">
                <a16:creationId xmlns:a16="http://schemas.microsoft.com/office/drawing/2014/main" id="{32567E4B-B859-D675-B91D-EB2514F9DA47}"/>
              </a:ext>
            </a:extLst>
          </p:cNvPr>
          <p:cNvSpPr txBox="1"/>
          <p:nvPr/>
        </p:nvSpPr>
        <p:spPr>
          <a:xfrm>
            <a:off x="3698748" y="5226373"/>
            <a:ext cx="6099048" cy="333425"/>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US" sz="1408" b="0" i="0" u="none" strike="noStrike" kern="0" cap="none" spc="0" normalizeH="0" baseline="0" noProof="0" dirty="0">
                <a:ln>
                  <a:noFill/>
                </a:ln>
                <a:solidFill>
                  <a:srgbClr val="13F2F2"/>
                </a:solidFill>
                <a:effectLst/>
                <a:uLnTx/>
                <a:uFillTx/>
                <a:latin typeface="Nunito"/>
                <a:sym typeface="Nunito"/>
              </a:rPr>
              <a:t>indicating seasonality in sales.</a:t>
            </a:r>
          </a:p>
        </p:txBody>
      </p:sp>
      <p:sp>
        <p:nvSpPr>
          <p:cNvPr id="35" name="TextBox 34">
            <a:extLst>
              <a:ext uri="{FF2B5EF4-FFF2-40B4-BE49-F238E27FC236}">
                <a16:creationId xmlns:a16="http://schemas.microsoft.com/office/drawing/2014/main" id="{A7AE8BA3-BD20-3106-BD3C-4AD8A489D102}"/>
              </a:ext>
            </a:extLst>
          </p:cNvPr>
          <p:cNvSpPr txBox="1"/>
          <p:nvPr/>
        </p:nvSpPr>
        <p:spPr>
          <a:xfrm>
            <a:off x="4115096" y="3529149"/>
            <a:ext cx="2802636" cy="525657"/>
          </a:xfrm>
          <a:prstGeom prst="rect">
            <a:avLst/>
          </a:prstGeom>
          <a:noFill/>
        </p:spPr>
        <p:txBody>
          <a:bodyPr wrap="square">
            <a:spAutoFit/>
          </a:bodyPr>
          <a:lstStyle/>
          <a:p>
            <a:r>
              <a:rPr kumimoji="0" lang="en" sz="1408" b="0" i="0" u="none" strike="noStrike" kern="0" cap="none" spc="0" normalizeH="0" baseline="0" noProof="0" dirty="0">
                <a:ln>
                  <a:noFill/>
                </a:ln>
                <a:solidFill>
                  <a:srgbClr val="13F2F2"/>
                </a:solidFill>
                <a:effectLst/>
                <a:uLnTx/>
                <a:uFillTx/>
                <a:latin typeface="Nunito"/>
                <a:sym typeface="Nunito"/>
              </a:rPr>
              <a:t>fluctuations observed in subsequent years.</a:t>
            </a:r>
            <a:endParaRPr lang="en-US" dirty="0"/>
          </a:p>
        </p:txBody>
      </p:sp>
      <p:sp>
        <p:nvSpPr>
          <p:cNvPr id="38" name="TextBox 37">
            <a:extLst>
              <a:ext uri="{FF2B5EF4-FFF2-40B4-BE49-F238E27FC236}">
                <a16:creationId xmlns:a16="http://schemas.microsoft.com/office/drawing/2014/main" id="{B216CFBD-4148-FA92-0929-4D726CE73799}"/>
              </a:ext>
            </a:extLst>
          </p:cNvPr>
          <p:cNvSpPr txBox="1"/>
          <p:nvPr/>
        </p:nvSpPr>
        <p:spPr>
          <a:xfrm>
            <a:off x="2639568" y="167490"/>
            <a:ext cx="6099048" cy="430887"/>
          </a:xfrm>
          <a:prstGeom prst="rect">
            <a:avLst/>
          </a:prstGeom>
          <a:noFill/>
        </p:spPr>
        <p:txBody>
          <a:bodyPr wrap="square">
            <a:spAutoFit/>
          </a:bodyPr>
          <a:lstStyle/>
          <a:p>
            <a:r>
              <a:rPr kumimoji="0" lang="en" sz="1800" b="0" i="0" u="none" strike="noStrike" kern="0" cap="none" spc="0" normalizeH="0" baseline="0" noProof="0" dirty="0">
                <a:ln>
                  <a:noFill/>
                </a:ln>
                <a:solidFill>
                  <a:srgbClr val="13F2F2"/>
                </a:solidFill>
                <a:effectLst/>
                <a:uLnTx/>
                <a:uFillTx/>
                <a:latin typeface="Nunito"/>
                <a:sym typeface="Nunito"/>
              </a:rPr>
              <a:t> </a:t>
            </a:r>
            <a:r>
              <a:rPr kumimoji="0" lang="en" sz="2200" b="0" i="0" u="none" strike="noStrike" kern="0" cap="none" spc="0" normalizeH="0" baseline="0" noProof="0" dirty="0">
                <a:ln>
                  <a:noFill/>
                </a:ln>
                <a:solidFill>
                  <a:schemeClr val="accent3">
                    <a:lumMod val="60000"/>
                    <a:lumOff val="40000"/>
                  </a:schemeClr>
                </a:solidFill>
                <a:effectLst/>
                <a:uLnTx/>
                <a:uFillTx/>
                <a:latin typeface="Nunito"/>
                <a:sym typeface="Nunito"/>
              </a:rPr>
              <a:t>Sales Overview</a:t>
            </a:r>
            <a:endParaRPr lang="en-US" sz="2200" dirty="0">
              <a:solidFill>
                <a:schemeClr val="accent3">
                  <a:lumMod val="60000"/>
                  <a:lumOff val="40000"/>
                </a:schemeClr>
              </a:solidFill>
            </a:endParaRPr>
          </a:p>
        </p:txBody>
      </p:sp>
      <p:sp>
        <p:nvSpPr>
          <p:cNvPr id="40" name="TextBox 39">
            <a:extLst>
              <a:ext uri="{FF2B5EF4-FFF2-40B4-BE49-F238E27FC236}">
                <a16:creationId xmlns:a16="http://schemas.microsoft.com/office/drawing/2014/main" id="{0C375187-D024-A6CD-A66A-10151DBA83A2}"/>
              </a:ext>
            </a:extLst>
          </p:cNvPr>
          <p:cNvSpPr txBox="1"/>
          <p:nvPr/>
        </p:nvSpPr>
        <p:spPr>
          <a:xfrm>
            <a:off x="4115096" y="4587094"/>
            <a:ext cx="6099048" cy="323165"/>
          </a:xfrm>
          <a:prstGeom prst="rect">
            <a:avLst/>
          </a:prstGeom>
          <a:noFill/>
        </p:spPr>
        <p:txBody>
          <a:bodyPr wrap="square">
            <a:spAutoFit/>
          </a:bodyPr>
          <a:lstStyle/>
          <a:p>
            <a:r>
              <a:rPr kumimoji="0" lang="en" sz="1500" b="0" i="0" u="none" strike="noStrike" kern="0" cap="none" spc="0" normalizeH="0" baseline="0" noProof="0" dirty="0">
                <a:ln>
                  <a:noFill/>
                </a:ln>
                <a:solidFill>
                  <a:srgbClr val="13F2F2"/>
                </a:solidFill>
                <a:effectLst/>
                <a:uLnTx/>
                <a:uFillTx/>
                <a:latin typeface="Nunito"/>
                <a:sym typeface="Nunito"/>
              </a:rPr>
              <a:t>February </a:t>
            </a:r>
            <a:r>
              <a:rPr kumimoji="0" lang="en" sz="1500" b="0" i="0" u="none" strike="noStrike" kern="0" cap="none" spc="0" normalizeH="0" baseline="0" noProof="0" dirty="0">
                <a:ln>
                  <a:noFill/>
                </a:ln>
                <a:solidFill>
                  <a:srgbClr val="13F2F2"/>
                </a:solidFill>
                <a:effectLst/>
                <a:uLnTx/>
                <a:uFillTx/>
                <a:latin typeface="Nunito"/>
                <a:ea typeface="+mn-ea"/>
                <a:cs typeface="+mn-cs"/>
                <a:sym typeface="Nunito"/>
              </a:rPr>
              <a:t>and November</a:t>
            </a:r>
            <a:endParaRPr lang="en-US" dirty="0"/>
          </a:p>
        </p:txBody>
      </p:sp>
    </p:spTree>
    <p:extLst>
      <p:ext uri="{BB962C8B-B14F-4D97-AF65-F5344CB8AC3E}">
        <p14:creationId xmlns:p14="http://schemas.microsoft.com/office/powerpoint/2010/main" val="301257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graph of growth in different colors&#10;&#10;Description automatically generated with medium confidence">
            <a:extLst>
              <a:ext uri="{FF2B5EF4-FFF2-40B4-BE49-F238E27FC236}">
                <a16:creationId xmlns:a16="http://schemas.microsoft.com/office/drawing/2014/main" id="{65F1289C-0AA4-0A53-1581-ADF49842A320}"/>
              </a:ext>
            </a:extLst>
          </p:cNvPr>
          <p:cNvPicPr>
            <a:picLocks noChangeAspect="1"/>
          </p:cNvPicPr>
          <p:nvPr/>
        </p:nvPicPr>
        <p:blipFill>
          <a:blip r:embed="rId3">
            <a:extLst>
              <a:ext uri="{28A0092B-C50C-407E-A947-70E740481C1C}">
                <a14:useLocalDpi xmlns:a14="http://schemas.microsoft.com/office/drawing/2010/main" val="0"/>
              </a:ext>
            </a:extLst>
          </a:blip>
          <a:srcRect t="1103" r="-3" b="-3"/>
          <a:stretch/>
        </p:blipFill>
        <p:spPr>
          <a:xfrm>
            <a:off x="189396" y="3205018"/>
            <a:ext cx="6811768" cy="3450894"/>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E60655F4-CC57-2118-46A3-525C837CDD46}"/>
              </a:ext>
            </a:extLst>
          </p:cNvPr>
          <p:cNvPicPr>
            <a:picLocks noChangeAspect="1"/>
          </p:cNvPicPr>
          <p:nvPr/>
        </p:nvPicPr>
        <p:blipFill>
          <a:blip r:embed="rId4">
            <a:extLst>
              <a:ext uri="{28A0092B-C50C-407E-A947-70E740481C1C}">
                <a14:useLocalDpi xmlns:a14="http://schemas.microsoft.com/office/drawing/2010/main" val="0"/>
              </a:ext>
            </a:extLst>
          </a:blip>
          <a:srcRect t="16672" r="2" b="2"/>
          <a:stretch/>
        </p:blipFill>
        <p:spPr>
          <a:xfrm>
            <a:off x="9254754" y="644189"/>
            <a:ext cx="2937246" cy="2477700"/>
          </a:xfrm>
          <a:prstGeom prst="rect">
            <a:avLst/>
          </a:prstGeom>
        </p:spPr>
      </p:pic>
      <p:sp>
        <p:nvSpPr>
          <p:cNvPr id="4" name="TextBox 3">
            <a:extLst>
              <a:ext uri="{FF2B5EF4-FFF2-40B4-BE49-F238E27FC236}">
                <a16:creationId xmlns:a16="http://schemas.microsoft.com/office/drawing/2014/main" id="{7C5F71D4-E0C1-077A-51D7-46037C9556E5}"/>
              </a:ext>
            </a:extLst>
          </p:cNvPr>
          <p:cNvSpPr txBox="1"/>
          <p:nvPr/>
        </p:nvSpPr>
        <p:spPr>
          <a:xfrm>
            <a:off x="189395" y="1805145"/>
            <a:ext cx="4787593" cy="369332"/>
          </a:xfrm>
          <a:prstGeom prst="rect">
            <a:avLst/>
          </a:prstGeom>
          <a:noFill/>
        </p:spPr>
        <p:txBody>
          <a:bodyPr wrap="none" rtlCol="0">
            <a:spAutoFit/>
          </a:bodyPr>
          <a:lstStyle/>
          <a:p>
            <a:r>
              <a:rPr lang="en-GB" dirty="0">
                <a:solidFill>
                  <a:schemeClr val="accent3">
                    <a:lumMod val="40000"/>
                    <a:lumOff val="60000"/>
                  </a:schemeClr>
                </a:solidFill>
              </a:rPr>
              <a:t>Revenue in the 2</a:t>
            </a:r>
            <a:r>
              <a:rPr lang="en-GB" baseline="30000" dirty="0">
                <a:solidFill>
                  <a:schemeClr val="accent3">
                    <a:lumMod val="40000"/>
                    <a:lumOff val="60000"/>
                  </a:schemeClr>
                </a:solidFill>
              </a:rPr>
              <a:t>nd</a:t>
            </a:r>
            <a:r>
              <a:rPr lang="en-GB" dirty="0">
                <a:solidFill>
                  <a:schemeClr val="accent3">
                    <a:lumMod val="40000"/>
                    <a:lumOff val="60000"/>
                  </a:schemeClr>
                </a:solidFill>
              </a:rPr>
              <a:t>  month 2012 and 2017 ,7M </a:t>
            </a:r>
            <a:endParaRPr lang="en-US" dirty="0">
              <a:solidFill>
                <a:schemeClr val="accent3">
                  <a:lumMod val="40000"/>
                  <a:lumOff val="60000"/>
                </a:schemeClr>
              </a:solidFill>
            </a:endParaRPr>
          </a:p>
        </p:txBody>
      </p:sp>
      <p:sp>
        <p:nvSpPr>
          <p:cNvPr id="7" name="TextBox 6">
            <a:extLst>
              <a:ext uri="{FF2B5EF4-FFF2-40B4-BE49-F238E27FC236}">
                <a16:creationId xmlns:a16="http://schemas.microsoft.com/office/drawing/2014/main" id="{98BB9B2D-488E-0E62-E322-66FF06A7A8DA}"/>
              </a:ext>
            </a:extLst>
          </p:cNvPr>
          <p:cNvSpPr txBox="1"/>
          <p:nvPr/>
        </p:nvSpPr>
        <p:spPr>
          <a:xfrm>
            <a:off x="189395" y="2174477"/>
            <a:ext cx="6096000" cy="369332"/>
          </a:xfrm>
          <a:prstGeom prst="rect">
            <a:avLst/>
          </a:prstGeom>
          <a:noFill/>
        </p:spPr>
        <p:txBody>
          <a:bodyPr wrap="square">
            <a:spAutoFit/>
          </a:bodyPr>
          <a:lstStyle/>
          <a:p>
            <a:r>
              <a:rPr lang="en-GB" dirty="0">
                <a:solidFill>
                  <a:schemeClr val="accent3">
                    <a:lumMod val="40000"/>
                    <a:lumOff val="60000"/>
                  </a:schemeClr>
                </a:solidFill>
              </a:rPr>
              <a:t>Revenue in the 11</a:t>
            </a:r>
            <a:r>
              <a:rPr lang="en-GB" baseline="30000" dirty="0">
                <a:solidFill>
                  <a:schemeClr val="accent3">
                    <a:lumMod val="40000"/>
                    <a:lumOff val="60000"/>
                  </a:schemeClr>
                </a:solidFill>
              </a:rPr>
              <a:t>th</a:t>
            </a:r>
            <a:r>
              <a:rPr lang="en-GB" dirty="0">
                <a:solidFill>
                  <a:schemeClr val="accent3">
                    <a:lumMod val="40000"/>
                    <a:lumOff val="60000"/>
                  </a:schemeClr>
                </a:solidFill>
              </a:rPr>
              <a:t>  month 2014 and 2016 , 5M, 6M </a:t>
            </a:r>
            <a:endParaRPr lang="en-US" dirty="0">
              <a:solidFill>
                <a:schemeClr val="accent3">
                  <a:lumMod val="40000"/>
                  <a:lumOff val="60000"/>
                </a:schemeClr>
              </a:solidFill>
            </a:endParaRPr>
          </a:p>
        </p:txBody>
      </p:sp>
      <p:sp>
        <p:nvSpPr>
          <p:cNvPr id="9" name="TextBox 8">
            <a:extLst>
              <a:ext uri="{FF2B5EF4-FFF2-40B4-BE49-F238E27FC236}">
                <a16:creationId xmlns:a16="http://schemas.microsoft.com/office/drawing/2014/main" id="{5CD35514-BE69-F03A-ADA5-0186DCB09CA5}"/>
              </a:ext>
            </a:extLst>
          </p:cNvPr>
          <p:cNvSpPr txBox="1"/>
          <p:nvPr/>
        </p:nvSpPr>
        <p:spPr>
          <a:xfrm>
            <a:off x="189395" y="2543809"/>
            <a:ext cx="6096000" cy="369332"/>
          </a:xfrm>
          <a:prstGeom prst="rect">
            <a:avLst/>
          </a:prstGeom>
          <a:noFill/>
        </p:spPr>
        <p:txBody>
          <a:bodyPr wrap="square">
            <a:spAutoFit/>
          </a:bodyPr>
          <a:lstStyle/>
          <a:p>
            <a:r>
              <a:rPr lang="en-GB" dirty="0">
                <a:solidFill>
                  <a:schemeClr val="accent3">
                    <a:lumMod val="40000"/>
                    <a:lumOff val="60000"/>
                  </a:schemeClr>
                </a:solidFill>
              </a:rPr>
              <a:t>Revenue in the 7</a:t>
            </a:r>
            <a:r>
              <a:rPr lang="en-GB" baseline="30000" dirty="0">
                <a:solidFill>
                  <a:schemeClr val="accent3">
                    <a:lumMod val="40000"/>
                    <a:lumOff val="60000"/>
                  </a:schemeClr>
                </a:solidFill>
              </a:rPr>
              <a:t>th</a:t>
            </a:r>
            <a:r>
              <a:rPr lang="en-GB" dirty="0">
                <a:solidFill>
                  <a:schemeClr val="accent3">
                    <a:lumMod val="40000"/>
                    <a:lumOff val="60000"/>
                  </a:schemeClr>
                </a:solidFill>
              </a:rPr>
              <a:t> month 2013 , 9M  </a:t>
            </a:r>
            <a:endParaRPr lang="en-US" dirty="0"/>
          </a:p>
        </p:txBody>
      </p:sp>
      <p:sp>
        <p:nvSpPr>
          <p:cNvPr id="13" name="TextBox 12">
            <a:extLst>
              <a:ext uri="{FF2B5EF4-FFF2-40B4-BE49-F238E27FC236}">
                <a16:creationId xmlns:a16="http://schemas.microsoft.com/office/drawing/2014/main" id="{6949F52D-EB37-0A21-BC41-5E5AE6031708}"/>
              </a:ext>
            </a:extLst>
          </p:cNvPr>
          <p:cNvSpPr txBox="1"/>
          <p:nvPr/>
        </p:nvSpPr>
        <p:spPr>
          <a:xfrm>
            <a:off x="424357" y="116438"/>
            <a:ext cx="6096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b="1" dirty="0">
                <a:solidFill>
                  <a:schemeClr val="accent3">
                    <a:lumMod val="75000"/>
                  </a:schemeClr>
                </a:solidFill>
              </a:rPr>
              <a:t>Total Profit and Units Sold by Year</a:t>
            </a:r>
            <a:endParaRPr lang="en-US" b="1" dirty="0">
              <a:solidFill>
                <a:schemeClr val="accent3">
                  <a:lumMod val="75000"/>
                </a:schemeClr>
              </a:solidFill>
            </a:endParaRPr>
          </a:p>
        </p:txBody>
      </p:sp>
      <p:sp>
        <p:nvSpPr>
          <p:cNvPr id="14" name="TextBox 13">
            <a:extLst>
              <a:ext uri="{FF2B5EF4-FFF2-40B4-BE49-F238E27FC236}">
                <a16:creationId xmlns:a16="http://schemas.microsoft.com/office/drawing/2014/main" id="{8DEC0D2D-F67A-5A85-85E8-D03661748265}"/>
              </a:ext>
            </a:extLst>
          </p:cNvPr>
          <p:cNvSpPr txBox="1"/>
          <p:nvPr/>
        </p:nvSpPr>
        <p:spPr>
          <a:xfrm>
            <a:off x="503543" y="711507"/>
            <a:ext cx="4201920" cy="369332"/>
          </a:xfrm>
          <a:prstGeom prst="rect">
            <a:avLst/>
          </a:prstGeom>
          <a:noFill/>
        </p:spPr>
        <p:txBody>
          <a:bodyPr wrap="none" rtlCol="0">
            <a:spAutoFit/>
          </a:bodyPr>
          <a:lstStyle/>
          <a:p>
            <a:r>
              <a:rPr lang="en-GB" dirty="0">
                <a:solidFill>
                  <a:schemeClr val="accent3">
                    <a:lumMod val="40000"/>
                    <a:lumOff val="60000"/>
                  </a:schemeClr>
                </a:solidFill>
              </a:rPr>
              <a:t>By taking ,Total profit, Unit Sold And Year </a:t>
            </a:r>
            <a:endParaRPr lang="en-US" dirty="0">
              <a:solidFill>
                <a:schemeClr val="accent3">
                  <a:lumMod val="40000"/>
                  <a:lumOff val="60000"/>
                </a:schemeClr>
              </a:solidFill>
            </a:endParaRPr>
          </a:p>
        </p:txBody>
      </p:sp>
      <p:sp>
        <p:nvSpPr>
          <p:cNvPr id="15" name="TextBox 14">
            <a:extLst>
              <a:ext uri="{FF2B5EF4-FFF2-40B4-BE49-F238E27FC236}">
                <a16:creationId xmlns:a16="http://schemas.microsoft.com/office/drawing/2014/main" id="{18CEEE77-CD1A-E244-5FE5-1BA9460CEC9E}"/>
              </a:ext>
            </a:extLst>
          </p:cNvPr>
          <p:cNvSpPr txBox="1"/>
          <p:nvPr/>
        </p:nvSpPr>
        <p:spPr>
          <a:xfrm>
            <a:off x="503543" y="1118569"/>
            <a:ext cx="3959738" cy="553998"/>
          </a:xfrm>
          <a:prstGeom prst="rect">
            <a:avLst/>
          </a:prstGeom>
          <a:noFill/>
        </p:spPr>
        <p:txBody>
          <a:bodyPr wrap="none" rtlCol="0">
            <a:spAutoFit/>
          </a:bodyPr>
          <a:lstStyle/>
          <a:p>
            <a:r>
              <a:rPr lang="en-GB" sz="3000" dirty="0">
                <a:solidFill>
                  <a:schemeClr val="accent3">
                    <a:lumMod val="40000"/>
                    <a:lumOff val="60000"/>
                  </a:schemeClr>
                </a:solidFill>
              </a:rPr>
              <a:t>4.09M  </a:t>
            </a:r>
            <a:r>
              <a:rPr lang="en-GB" sz="2000" dirty="0">
                <a:solidFill>
                  <a:srgbClr val="FFC000"/>
                </a:solidFill>
              </a:rPr>
              <a:t>Goal: 49226(+8207.3%)</a:t>
            </a:r>
            <a:endParaRPr lang="en-US" sz="2000" dirty="0">
              <a:solidFill>
                <a:srgbClr val="FFC000"/>
              </a:solidFill>
            </a:endParaRPr>
          </a:p>
        </p:txBody>
      </p:sp>
      <p:cxnSp>
        <p:nvCxnSpPr>
          <p:cNvPr id="17" name="Straight Connector 16">
            <a:extLst>
              <a:ext uri="{FF2B5EF4-FFF2-40B4-BE49-F238E27FC236}">
                <a16:creationId xmlns:a16="http://schemas.microsoft.com/office/drawing/2014/main" id="{5DD791D0-C9EB-620F-27AA-6BEBC531C222}"/>
              </a:ext>
            </a:extLst>
          </p:cNvPr>
          <p:cNvCxnSpPr/>
          <p:nvPr/>
        </p:nvCxnSpPr>
        <p:spPr>
          <a:xfrm>
            <a:off x="0" y="564979"/>
            <a:ext cx="12275127"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6829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85B-0177-3B49-3515-C3996C9A669E}"/>
              </a:ext>
            </a:extLst>
          </p:cNvPr>
          <p:cNvSpPr>
            <a:spLocks noGrp="1"/>
          </p:cNvSpPr>
          <p:nvPr>
            <p:ph type="title"/>
          </p:nvPr>
        </p:nvSpPr>
        <p:spPr>
          <a:xfrm>
            <a:off x="3553968" y="73073"/>
            <a:ext cx="4739640" cy="649859"/>
          </a:xfrm>
        </p:spPr>
        <p:style>
          <a:lnRef idx="2">
            <a:schemeClr val="accent4"/>
          </a:lnRef>
          <a:fillRef idx="1">
            <a:schemeClr val="lt1"/>
          </a:fillRef>
          <a:effectRef idx="0">
            <a:schemeClr val="accent4"/>
          </a:effectRef>
          <a:fontRef idx="minor">
            <a:schemeClr val="dk1"/>
          </a:fontRef>
        </p:style>
        <p:txBody>
          <a:bodyPr>
            <a:normAutofit fontScale="90000"/>
          </a:bodyPr>
          <a:lstStyle/>
          <a:p>
            <a:r>
              <a:rPr lang="en-US" dirty="0"/>
              <a:t>Monthly Sales Trend</a:t>
            </a:r>
          </a:p>
        </p:txBody>
      </p:sp>
      <p:pic>
        <p:nvPicPr>
          <p:cNvPr id="5" name="Picture 4">
            <a:extLst>
              <a:ext uri="{FF2B5EF4-FFF2-40B4-BE49-F238E27FC236}">
                <a16:creationId xmlns:a16="http://schemas.microsoft.com/office/drawing/2014/main" id="{F6418F26-88A4-862C-CE51-0A1DE3B7544A}"/>
              </a:ext>
            </a:extLst>
          </p:cNvPr>
          <p:cNvPicPr>
            <a:picLocks noChangeAspect="1"/>
          </p:cNvPicPr>
          <p:nvPr/>
        </p:nvPicPr>
        <p:blipFill>
          <a:blip r:embed="rId2"/>
          <a:stretch>
            <a:fillRect/>
          </a:stretch>
        </p:blipFill>
        <p:spPr>
          <a:xfrm>
            <a:off x="1561011" y="722932"/>
            <a:ext cx="8552253" cy="6061995"/>
          </a:xfrm>
          <a:prstGeom prst="rect">
            <a:avLst/>
          </a:prstGeom>
        </p:spPr>
      </p:pic>
    </p:spTree>
    <p:extLst>
      <p:ext uri="{BB962C8B-B14F-4D97-AF65-F5344CB8AC3E}">
        <p14:creationId xmlns:p14="http://schemas.microsoft.com/office/powerpoint/2010/main" val="1449753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827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FEF1B-DEDA-9380-30A8-66BD252933EE}"/>
              </a:ext>
            </a:extLst>
          </p:cNvPr>
          <p:cNvSpPr>
            <a:spLocks noGrp="1"/>
          </p:cNvSpPr>
          <p:nvPr>
            <p:ph type="title"/>
          </p:nvPr>
        </p:nvSpPr>
        <p:spPr>
          <a:xfrm>
            <a:off x="838200" y="171162"/>
            <a:ext cx="2840182" cy="2371148"/>
          </a:xfrm>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p>
            <a:pPr algn="ctr"/>
            <a:r>
              <a:rPr lang="en-US" sz="2500" b="1" kern="1200" dirty="0">
                <a:solidFill>
                  <a:schemeClr val="tx2">
                    <a:lumMod val="50000"/>
                    <a:lumOff val="50000"/>
                  </a:schemeClr>
                </a:solidFill>
                <a:latin typeface="+mj-lt"/>
                <a:ea typeface="+mj-ea"/>
                <a:cs typeface="+mj-cs"/>
              </a:rPr>
              <a:t>Yearly Sales Trend</a:t>
            </a:r>
          </a:p>
        </p:txBody>
      </p:sp>
      <p:pic>
        <p:nvPicPr>
          <p:cNvPr id="6" name="Picture 5">
            <a:extLst>
              <a:ext uri="{FF2B5EF4-FFF2-40B4-BE49-F238E27FC236}">
                <a16:creationId xmlns:a16="http://schemas.microsoft.com/office/drawing/2014/main" id="{A71C8346-C503-BC23-CD65-3751994CAE2D}"/>
              </a:ext>
            </a:extLst>
          </p:cNvPr>
          <p:cNvPicPr>
            <a:picLocks noChangeAspect="1"/>
          </p:cNvPicPr>
          <p:nvPr/>
        </p:nvPicPr>
        <p:blipFill>
          <a:blip r:embed="rId2"/>
          <a:stretch>
            <a:fillRect/>
          </a:stretch>
        </p:blipFill>
        <p:spPr>
          <a:xfrm>
            <a:off x="4207933" y="171163"/>
            <a:ext cx="7660606" cy="5967730"/>
          </a:xfrm>
          <a:prstGeom prst="rect">
            <a:avLst/>
          </a:prstGeom>
        </p:spPr>
      </p:pic>
    </p:spTree>
    <p:extLst>
      <p:ext uri="{BB962C8B-B14F-4D97-AF65-F5344CB8AC3E}">
        <p14:creationId xmlns:p14="http://schemas.microsoft.com/office/powerpoint/2010/main" val="193200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E7611-12A6-F8B4-49F5-C1058F25820B}"/>
              </a:ext>
            </a:extLst>
          </p:cNvPr>
          <p:cNvSpPr>
            <a:spLocks noGrp="1"/>
          </p:cNvSpPr>
          <p:nvPr>
            <p:ph type="title"/>
          </p:nvPr>
        </p:nvSpPr>
        <p:spPr>
          <a:xfrm>
            <a:off x="84416" y="239004"/>
            <a:ext cx="3816557" cy="2396359"/>
          </a:xfrm>
        </p:spPr>
        <p:style>
          <a:lnRef idx="2">
            <a:schemeClr val="accent6"/>
          </a:lnRef>
          <a:fillRef idx="1">
            <a:schemeClr val="lt1"/>
          </a:fillRef>
          <a:effectRef idx="0">
            <a:schemeClr val="accent6"/>
          </a:effectRef>
          <a:fontRef idx="minor">
            <a:schemeClr val="dk1"/>
          </a:fontRef>
        </p:style>
        <p:txBody>
          <a:bodyPr anchor="b">
            <a:normAutofit/>
          </a:bodyPr>
          <a:lstStyle/>
          <a:p>
            <a:pPr algn="ctr"/>
            <a:r>
              <a:rPr lang="en-US" sz="2000" b="1" dirty="0">
                <a:solidFill>
                  <a:schemeClr val="tx2">
                    <a:lumMod val="50000"/>
                    <a:lumOff val="50000"/>
                  </a:schemeClr>
                </a:solidFill>
              </a:rPr>
              <a:t>Yearly Month wise Sales Trend </a:t>
            </a:r>
            <a:r>
              <a:rPr lang="en-US" sz="4000" dirty="0">
                <a:solidFill>
                  <a:srgbClr val="FFFFFF"/>
                </a:solidFill>
              </a:rPr>
              <a:t>Month-wise Sales Trend</a:t>
            </a:r>
          </a:p>
        </p:txBody>
      </p:sp>
      <p:cxnSp>
        <p:nvCxnSpPr>
          <p:cNvPr id="7" name="Straight Connector 6">
            <a:extLst>
              <a:ext uri="{FF2B5EF4-FFF2-40B4-BE49-F238E27FC236}">
                <a16:creationId xmlns:a16="http://schemas.microsoft.com/office/drawing/2014/main" id="{7B94757D-F65D-D428-43DF-952D2306A0FF}"/>
              </a:ext>
            </a:extLst>
          </p:cNvPr>
          <p:cNvCxnSpPr/>
          <p:nvPr/>
        </p:nvCxnSpPr>
        <p:spPr>
          <a:xfrm>
            <a:off x="4905052" y="2057364"/>
            <a:ext cx="6666833"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5A3C9088-E7BD-45DB-FDFC-DAB0D9DF8848}"/>
              </a:ext>
            </a:extLst>
          </p:cNvPr>
          <p:cNvPicPr>
            <a:picLocks noChangeAspect="1"/>
          </p:cNvPicPr>
          <p:nvPr/>
        </p:nvPicPr>
        <p:blipFill>
          <a:blip r:embed="rId2"/>
          <a:stretch>
            <a:fillRect/>
          </a:stretch>
        </p:blipFill>
        <p:spPr>
          <a:xfrm>
            <a:off x="4037824" y="712084"/>
            <a:ext cx="8069760" cy="5433823"/>
          </a:xfrm>
          <a:prstGeom prst="rect">
            <a:avLst/>
          </a:prstGeom>
        </p:spPr>
      </p:pic>
    </p:spTree>
    <p:extLst>
      <p:ext uri="{BB962C8B-B14F-4D97-AF65-F5344CB8AC3E}">
        <p14:creationId xmlns:p14="http://schemas.microsoft.com/office/powerpoint/2010/main" val="306900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A0DCC7-4C17-AB40-2DF3-685ABF10DA23}"/>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Key Metrics Identification</a:t>
            </a:r>
          </a:p>
        </p:txBody>
      </p:sp>
      <p:pic>
        <p:nvPicPr>
          <p:cNvPr id="5" name="Picture 4">
            <a:extLst>
              <a:ext uri="{FF2B5EF4-FFF2-40B4-BE49-F238E27FC236}">
                <a16:creationId xmlns:a16="http://schemas.microsoft.com/office/drawing/2014/main" id="{5126C072-D857-8D69-DC58-80D9F4D22CE4}"/>
              </a:ext>
            </a:extLst>
          </p:cNvPr>
          <p:cNvPicPr>
            <a:picLocks noChangeAspect="1"/>
          </p:cNvPicPr>
          <p:nvPr/>
        </p:nvPicPr>
        <p:blipFill>
          <a:blip r:embed="rId2"/>
          <a:stretch>
            <a:fillRect/>
          </a:stretch>
        </p:blipFill>
        <p:spPr>
          <a:xfrm>
            <a:off x="5636580" y="246278"/>
            <a:ext cx="6461571" cy="6275820"/>
          </a:xfrm>
          <a:prstGeom prst="rect">
            <a:avLst/>
          </a:prstGeom>
        </p:spPr>
      </p:pic>
    </p:spTree>
    <p:extLst>
      <p:ext uri="{BB962C8B-B14F-4D97-AF65-F5344CB8AC3E}">
        <p14:creationId xmlns:p14="http://schemas.microsoft.com/office/powerpoint/2010/main" val="308155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0E34CE9-93F4-7D19-87FE-080B7BE5804A}"/>
              </a:ext>
            </a:extLst>
          </p:cNvPr>
          <p:cNvPicPr>
            <a:picLocks noChangeAspect="1"/>
          </p:cNvPicPr>
          <p:nvPr/>
        </p:nvPicPr>
        <p:blipFill>
          <a:blip r:embed="rId2"/>
          <a:stretch>
            <a:fillRect/>
          </a:stretch>
        </p:blipFill>
        <p:spPr>
          <a:xfrm>
            <a:off x="2375372" y="228600"/>
            <a:ext cx="7365055" cy="4953000"/>
          </a:xfrm>
          <a:prstGeom prst="rect">
            <a:avLst/>
          </a:prstGeom>
        </p:spPr>
      </p:pic>
    </p:spTree>
    <p:extLst>
      <p:ext uri="{BB962C8B-B14F-4D97-AF65-F5344CB8AC3E}">
        <p14:creationId xmlns:p14="http://schemas.microsoft.com/office/powerpoint/2010/main" val="267469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CE075-A3EA-9739-FA8D-63ABB9BFA3D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4BDF4A68-77B8-BE50-D9B0-4E13AAD173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9008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201C-9BDC-3F9D-0AD8-530C705A5355}"/>
              </a:ext>
            </a:extLst>
          </p:cNvPr>
          <p:cNvSpPr>
            <a:spLocks noGrp="1"/>
          </p:cNvSpPr>
          <p:nvPr>
            <p:ph type="title"/>
          </p:nvPr>
        </p:nvSpPr>
        <p:spPr>
          <a:xfrm>
            <a:off x="1579774" y="38533"/>
            <a:ext cx="9503790" cy="1325563"/>
          </a:xfrm>
        </p:spPr>
        <p:txBody>
          <a:bodyPr>
            <a:normAutofit/>
          </a:bodyPr>
          <a:lstStyle/>
          <a:p>
            <a:r>
              <a:rPr lang="en-GB" dirty="0">
                <a:solidFill>
                  <a:schemeClr val="accent4">
                    <a:lumMod val="60000"/>
                    <a:lumOff val="40000"/>
                  </a:schemeClr>
                </a:solidFill>
              </a:rPr>
              <a:t>Amazon Company and Sales Analysis</a:t>
            </a:r>
            <a:br>
              <a:rPr lang="en-GB" dirty="0">
                <a:solidFill>
                  <a:schemeClr val="accent4">
                    <a:lumMod val="60000"/>
                    <a:lumOff val="40000"/>
                  </a:schemeClr>
                </a:solidFill>
              </a:rPr>
            </a:br>
            <a:r>
              <a:rPr lang="en-GB" sz="2200" dirty="0">
                <a:solidFill>
                  <a:schemeClr val="accent4">
                    <a:lumMod val="60000"/>
                    <a:lumOff val="40000"/>
                  </a:schemeClr>
                </a:solidFill>
              </a:rPr>
              <a:t>A comprehensive overview of Amazon's business and sales performance</a:t>
            </a:r>
            <a:endParaRPr lang="en-US" sz="2200" dirty="0">
              <a:solidFill>
                <a:schemeClr val="accent4">
                  <a:lumMod val="60000"/>
                  <a:lumOff val="40000"/>
                </a:schemeClr>
              </a:solidFill>
            </a:endParaRPr>
          </a:p>
        </p:txBody>
      </p:sp>
      <p:sp>
        <p:nvSpPr>
          <p:cNvPr id="16" name="Rectangle 1">
            <a:extLst>
              <a:ext uri="{FF2B5EF4-FFF2-40B4-BE49-F238E27FC236}">
                <a16:creationId xmlns:a16="http://schemas.microsoft.com/office/drawing/2014/main" id="{B766DA1E-5015-D298-4E30-A66925B8D51E}"/>
              </a:ext>
            </a:extLst>
          </p:cNvPr>
          <p:cNvSpPr>
            <a:spLocks noChangeArrowheads="1"/>
          </p:cNvSpPr>
          <p:nvPr/>
        </p:nvSpPr>
        <p:spPr bwMode="auto">
          <a:xfrm>
            <a:off x="92208" y="1727134"/>
            <a:ext cx="28357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b="1" i="0" u="none" strike="noStrike" cap="none" normalizeH="0" baseline="0" dirty="0">
                <a:ln>
                  <a:noFill/>
                </a:ln>
                <a:solidFill>
                  <a:srgbClr val="92D050"/>
                </a:solidFill>
                <a:effectLst/>
                <a:latin typeface="Arial" panose="020B0604020202020204" pitchFamily="34" charset="0"/>
              </a:rPr>
              <a:t>Overview</a:t>
            </a:r>
            <a:r>
              <a:rPr kumimoji="0" lang="en-US" altLang="en-US" b="0" i="0" u="none" strike="noStrike" cap="none" normalizeH="0" baseline="0" dirty="0">
                <a:ln>
                  <a:noFill/>
                </a:ln>
                <a:solidFill>
                  <a:srgbClr val="92D050"/>
                </a:solidFill>
                <a:effectLst/>
                <a:latin typeface="Arial" panose="020B0604020202020204" pitchFamily="34" charset="0"/>
              </a:rPr>
              <a:t>: Brief history and founding of Amazon</a:t>
            </a:r>
          </a:p>
          <a:p>
            <a:pPr eaLnBrk="0" fontAlgn="base" hangingPunct="0">
              <a:spcBef>
                <a:spcPct val="0"/>
              </a:spcBef>
              <a:spcAft>
                <a:spcPct val="0"/>
              </a:spcAft>
              <a:buFontTx/>
              <a:buChar char="•"/>
            </a:pPr>
            <a:endParaRPr kumimoji="0" lang="en-US" altLang="en-US" sz="1800" b="0" i="0" u="none" strike="noStrike" cap="none" normalizeH="0" baseline="0" dirty="0">
              <a:ln>
                <a:noFill/>
              </a:ln>
              <a:solidFill>
                <a:srgbClr val="92D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Founded by Jeff Bezos in 1994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Initial focus on online book sales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92D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Expansion into a wide variety of product categories</a:t>
            </a:r>
          </a:p>
        </p:txBody>
      </p:sp>
      <p:sp>
        <p:nvSpPr>
          <p:cNvPr id="21" name="TextBox 20">
            <a:extLst>
              <a:ext uri="{FF2B5EF4-FFF2-40B4-BE49-F238E27FC236}">
                <a16:creationId xmlns:a16="http://schemas.microsoft.com/office/drawing/2014/main" id="{3AB22365-F164-6469-0CF2-679365A74FD8}"/>
              </a:ext>
            </a:extLst>
          </p:cNvPr>
          <p:cNvSpPr txBox="1"/>
          <p:nvPr/>
        </p:nvSpPr>
        <p:spPr>
          <a:xfrm>
            <a:off x="92208" y="4906328"/>
            <a:ext cx="2566303" cy="646331"/>
          </a:xfrm>
          <a:prstGeom prst="rect">
            <a:avLst/>
          </a:prstGeom>
          <a:noFill/>
        </p:spPr>
        <p:txBody>
          <a:bodyPr wrap="square">
            <a:spAutoFit/>
          </a:bodyPr>
          <a:lstStyle/>
          <a:p>
            <a:r>
              <a:rPr lang="en-US" b="1" dirty="0">
                <a:solidFill>
                  <a:srgbClr val="92D050"/>
                </a:solidFill>
              </a:rPr>
              <a:t>E-commerce</a:t>
            </a:r>
            <a:r>
              <a:rPr lang="en-US" dirty="0">
                <a:solidFill>
                  <a:srgbClr val="92D050"/>
                </a:solidFill>
              </a:rPr>
              <a:t>: Amazon.com platform</a:t>
            </a:r>
          </a:p>
        </p:txBody>
      </p:sp>
      <p:sp>
        <p:nvSpPr>
          <p:cNvPr id="23" name="Rectangle 4">
            <a:extLst>
              <a:ext uri="{FF2B5EF4-FFF2-40B4-BE49-F238E27FC236}">
                <a16:creationId xmlns:a16="http://schemas.microsoft.com/office/drawing/2014/main" id="{E69FCE21-1165-1F35-9AB6-EA15721DA8A1}"/>
              </a:ext>
            </a:extLst>
          </p:cNvPr>
          <p:cNvSpPr>
            <a:spLocks noChangeArrowheads="1"/>
          </p:cNvSpPr>
          <p:nvPr/>
        </p:nvSpPr>
        <p:spPr bwMode="auto">
          <a:xfrm>
            <a:off x="4110049" y="5229494"/>
            <a:ext cx="47322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rPr>
              <a:t>Amazon Web Services (AWS)</a:t>
            </a:r>
            <a:r>
              <a:rPr kumimoji="0" lang="en-US" altLang="en-US" sz="1800" b="0" i="0" u="none" strike="noStrike" cap="none" normalizeH="0" baseline="0" dirty="0">
                <a:ln>
                  <a:noFill/>
                </a:ln>
                <a:solidFill>
                  <a:schemeClr val="tx2">
                    <a:lumMod val="50000"/>
                    <a:lumOff val="50000"/>
                  </a:schemeClr>
                </a:solidFill>
                <a:effectLst/>
                <a:latin typeface="Arial" panose="020B0604020202020204" pitchFamily="34" charset="0"/>
              </a:rPr>
              <a:t>: Cloud computing services</a:t>
            </a:r>
            <a:endPar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rPr>
              <a:t>Other Ventures</a:t>
            </a:r>
            <a:r>
              <a:rPr kumimoji="0" lang="en-US" altLang="en-US" sz="1800" b="0" i="0" u="none" strike="noStrike" cap="none" normalizeH="0" baseline="0" dirty="0">
                <a:ln>
                  <a:noFill/>
                </a:ln>
                <a:solidFill>
                  <a:schemeClr val="tx2">
                    <a:lumMod val="50000"/>
                    <a:lumOff val="50000"/>
                  </a:schemeClr>
                </a:solidFill>
                <a:effectLst/>
                <a:latin typeface="Arial" panose="020B0604020202020204" pitchFamily="34" charset="0"/>
              </a:rPr>
              <a:t>: Amazon Fresh, Whole Foods, Amazon Go, and more </a:t>
            </a:r>
          </a:p>
        </p:txBody>
      </p:sp>
      <p:pic>
        <p:nvPicPr>
          <p:cNvPr id="25" name="Picture 24">
            <a:extLst>
              <a:ext uri="{FF2B5EF4-FFF2-40B4-BE49-F238E27FC236}">
                <a16:creationId xmlns:a16="http://schemas.microsoft.com/office/drawing/2014/main" id="{529C51EC-EF67-139A-34EC-383EEE653E73}"/>
              </a:ext>
            </a:extLst>
          </p:cNvPr>
          <p:cNvPicPr>
            <a:picLocks noChangeAspect="1"/>
          </p:cNvPicPr>
          <p:nvPr/>
        </p:nvPicPr>
        <p:blipFill>
          <a:blip r:embed="rId3"/>
          <a:stretch>
            <a:fillRect/>
          </a:stretch>
        </p:blipFill>
        <p:spPr>
          <a:xfrm>
            <a:off x="2658511" y="6325648"/>
            <a:ext cx="7346317" cy="493819"/>
          </a:xfrm>
          <a:prstGeom prst="rect">
            <a:avLst/>
          </a:prstGeom>
        </p:spPr>
      </p:pic>
      <p:sp>
        <p:nvSpPr>
          <p:cNvPr id="27" name="TextBox 26">
            <a:extLst>
              <a:ext uri="{FF2B5EF4-FFF2-40B4-BE49-F238E27FC236}">
                <a16:creationId xmlns:a16="http://schemas.microsoft.com/office/drawing/2014/main" id="{E6FA55D9-BC9F-38C9-AB43-C301933C3EDA}"/>
              </a:ext>
            </a:extLst>
          </p:cNvPr>
          <p:cNvSpPr txBox="1"/>
          <p:nvPr/>
        </p:nvSpPr>
        <p:spPr>
          <a:xfrm>
            <a:off x="8491867" y="1293847"/>
            <a:ext cx="3696860" cy="1477328"/>
          </a:xfrm>
          <a:prstGeom prst="rect">
            <a:avLst/>
          </a:prstGeom>
          <a:noFill/>
        </p:spPr>
        <p:txBody>
          <a:bodyPr wrap="square">
            <a:spAutoFit/>
          </a:bodyPr>
          <a:lstStyle/>
          <a:p>
            <a:r>
              <a:rPr lang="en-GB" b="1" dirty="0">
                <a:solidFill>
                  <a:schemeClr val="tx2">
                    <a:lumMod val="50000"/>
                    <a:lumOff val="50000"/>
                  </a:schemeClr>
                </a:solidFill>
              </a:rPr>
              <a:t>Sales Performance Overview</a:t>
            </a:r>
          </a:p>
          <a:p>
            <a:pPr>
              <a:buFont typeface="Arial" panose="020B0604020202020204" pitchFamily="34" charset="0"/>
              <a:buChar char="•"/>
            </a:pPr>
            <a:r>
              <a:rPr lang="en-GB" b="1" dirty="0">
                <a:solidFill>
                  <a:schemeClr val="tx2">
                    <a:lumMod val="50000"/>
                    <a:lumOff val="50000"/>
                  </a:schemeClr>
                </a:solidFill>
              </a:rPr>
              <a:t>Revenue Growth</a:t>
            </a:r>
            <a:r>
              <a:rPr lang="en-GB" dirty="0">
                <a:solidFill>
                  <a:schemeClr val="tx2">
                    <a:lumMod val="50000"/>
                    <a:lumOff val="50000"/>
                  </a:schemeClr>
                </a:solidFill>
              </a:rPr>
              <a:t>: Annual revenue trends</a:t>
            </a:r>
          </a:p>
          <a:p>
            <a:pPr marL="742950" lvl="1" indent="-285750">
              <a:buFont typeface="Arial" panose="020B0604020202020204" pitchFamily="34" charset="0"/>
              <a:buChar char="•"/>
            </a:pPr>
            <a:r>
              <a:rPr lang="en-GB" dirty="0">
                <a:solidFill>
                  <a:schemeClr val="tx2">
                    <a:lumMod val="50000"/>
                    <a:lumOff val="50000"/>
                  </a:schemeClr>
                </a:solidFill>
              </a:rPr>
              <a:t>Highlight key milestones and growth phases</a:t>
            </a:r>
          </a:p>
        </p:txBody>
      </p:sp>
      <p:sp>
        <p:nvSpPr>
          <p:cNvPr id="29" name="TextBox 28">
            <a:extLst>
              <a:ext uri="{FF2B5EF4-FFF2-40B4-BE49-F238E27FC236}">
                <a16:creationId xmlns:a16="http://schemas.microsoft.com/office/drawing/2014/main" id="{F1E5CF95-0A4C-378B-58BA-87A86378742E}"/>
              </a:ext>
            </a:extLst>
          </p:cNvPr>
          <p:cNvSpPr txBox="1"/>
          <p:nvPr/>
        </p:nvSpPr>
        <p:spPr>
          <a:xfrm>
            <a:off x="92208" y="1335707"/>
            <a:ext cx="6100618" cy="369332"/>
          </a:xfrm>
          <a:prstGeom prst="rect">
            <a:avLst/>
          </a:prstGeom>
          <a:noFill/>
        </p:spPr>
        <p:txBody>
          <a:bodyPr wrap="square">
            <a:spAutoFit/>
          </a:bodyPr>
          <a:lstStyle/>
          <a:p>
            <a:pPr marL="0" lvl="0" indent="0" algn="l" rtl="0">
              <a:spcBef>
                <a:spcPts val="0"/>
              </a:spcBef>
              <a:spcAft>
                <a:spcPts val="0"/>
              </a:spcAft>
              <a:buNone/>
            </a:pPr>
            <a:r>
              <a:rPr lang="en-US" b="1" dirty="0">
                <a:solidFill>
                  <a:schemeClr val="accent4"/>
                </a:solidFill>
              </a:rPr>
              <a:t>Introduction to Amazon</a:t>
            </a:r>
          </a:p>
        </p:txBody>
      </p:sp>
    </p:spTree>
    <p:extLst>
      <p:ext uri="{BB962C8B-B14F-4D97-AF65-F5344CB8AC3E}">
        <p14:creationId xmlns:p14="http://schemas.microsoft.com/office/powerpoint/2010/main" val="120684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A59B-8526-415D-E180-4BEDD7DD4F01}"/>
              </a:ext>
            </a:extLst>
          </p:cNvPr>
          <p:cNvSpPr>
            <a:spLocks noGrp="1"/>
          </p:cNvSpPr>
          <p:nvPr>
            <p:ph type="ctrTitle"/>
          </p:nvPr>
        </p:nvSpPr>
        <p:spPr>
          <a:xfrm>
            <a:off x="886690" y="134073"/>
            <a:ext cx="10141527" cy="1655762"/>
          </a:xfrm>
        </p:spPr>
        <p:txBody>
          <a:bodyPr>
            <a:normAutofit/>
          </a:bodyPr>
          <a:lstStyle/>
          <a:p>
            <a:r>
              <a:rPr lang="en-GB" dirty="0">
                <a:solidFill>
                  <a:schemeClr val="accent4">
                    <a:lumMod val="40000"/>
                    <a:lumOff val="60000"/>
                  </a:schemeClr>
                </a:solidFill>
              </a:rPr>
              <a:t>Data Visualization of Bird Strikes</a:t>
            </a:r>
            <a:endParaRPr lang="en-US" dirty="0">
              <a:solidFill>
                <a:schemeClr val="accent4">
                  <a:lumMod val="40000"/>
                  <a:lumOff val="60000"/>
                </a:schemeClr>
              </a:solidFill>
            </a:endParaRPr>
          </a:p>
        </p:txBody>
      </p:sp>
      <p:sp>
        <p:nvSpPr>
          <p:cNvPr id="3" name="Subtitle 2">
            <a:extLst>
              <a:ext uri="{FF2B5EF4-FFF2-40B4-BE49-F238E27FC236}">
                <a16:creationId xmlns:a16="http://schemas.microsoft.com/office/drawing/2014/main" id="{807DB88F-0D59-EDD8-C945-0B969F9C3B71}"/>
              </a:ext>
            </a:extLst>
          </p:cNvPr>
          <p:cNvSpPr>
            <a:spLocks noGrp="1"/>
          </p:cNvSpPr>
          <p:nvPr>
            <p:ph type="subTitle" idx="1"/>
          </p:nvPr>
        </p:nvSpPr>
        <p:spPr>
          <a:xfrm>
            <a:off x="292230" y="4240285"/>
            <a:ext cx="5415843" cy="1655762"/>
          </a:xfrm>
        </p:spPr>
        <p:txBody>
          <a:bodyPr/>
          <a:lstStyle/>
          <a:p>
            <a:r>
              <a:rPr lang="en-US" sz="2400" dirty="0">
                <a:solidFill>
                  <a:schemeClr val="bg1"/>
                </a:solidFill>
              </a:rPr>
              <a:t>Presented By: </a:t>
            </a:r>
            <a:r>
              <a:rPr lang="en-GB" dirty="0">
                <a:solidFill>
                  <a:schemeClr val="bg1"/>
                </a:solidFill>
              </a:rPr>
              <a:t> Uzman Ansari</a:t>
            </a:r>
            <a:endParaRPr lang="en-US" dirty="0">
              <a:solidFill>
                <a:schemeClr val="bg1"/>
              </a:solidFill>
            </a:endParaRPr>
          </a:p>
        </p:txBody>
      </p:sp>
    </p:spTree>
    <p:extLst>
      <p:ext uri="{BB962C8B-B14F-4D97-AF65-F5344CB8AC3E}">
        <p14:creationId xmlns:p14="http://schemas.microsoft.com/office/powerpoint/2010/main" val="24872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D066-4A06-6353-6D09-BD571B172A38}"/>
              </a:ext>
            </a:extLst>
          </p:cNvPr>
          <p:cNvSpPr>
            <a:spLocks noGrp="1"/>
          </p:cNvSpPr>
          <p:nvPr>
            <p:ph type="title"/>
          </p:nvPr>
        </p:nvSpPr>
        <p:spPr>
          <a:xfrm>
            <a:off x="3978563" y="263525"/>
            <a:ext cx="3317783" cy="1325563"/>
          </a:xfrm>
        </p:spPr>
        <p:txBody>
          <a:bodyPr/>
          <a:lstStyle/>
          <a:p>
            <a:r>
              <a:rPr lang="en-US" dirty="0">
                <a:solidFill>
                  <a:schemeClr val="tx2">
                    <a:lumMod val="90000"/>
                    <a:lumOff val="10000"/>
                  </a:schemeClr>
                </a:solidFill>
              </a:rPr>
              <a:t>Introduction</a:t>
            </a:r>
          </a:p>
        </p:txBody>
      </p:sp>
      <p:sp>
        <p:nvSpPr>
          <p:cNvPr id="6" name="Content Placeholder 5">
            <a:extLst>
              <a:ext uri="{FF2B5EF4-FFF2-40B4-BE49-F238E27FC236}">
                <a16:creationId xmlns:a16="http://schemas.microsoft.com/office/drawing/2014/main" id="{1A867814-6BC8-6F2B-7A91-3C133E26FC1D}"/>
              </a:ext>
            </a:extLst>
          </p:cNvPr>
          <p:cNvSpPr>
            <a:spLocks noGrp="1"/>
          </p:cNvSpPr>
          <p:nvPr>
            <p:ph idx="1"/>
          </p:nvPr>
        </p:nvSpPr>
        <p:spPr>
          <a:xfrm>
            <a:off x="2445327" y="1419225"/>
            <a:ext cx="7289800" cy="4214957"/>
          </a:xfrm>
        </p:spPr>
        <p:txBody>
          <a:bodyPr/>
          <a:lstStyle/>
          <a:p>
            <a:pPr marL="0" indent="0">
              <a:buNone/>
            </a:pPr>
            <a:r>
              <a:rPr lang="en-GB" dirty="0">
                <a:solidFill>
                  <a:schemeClr val="tx2">
                    <a:lumMod val="90000"/>
                    <a:lumOff val="10000"/>
                  </a:schemeClr>
                </a:solidFill>
              </a:rPr>
              <a:t>Bird strikes, defined as collisions between birds and aircraft, present a significant threat to aviation safety. These incidents occur when an aircraft in flight or during take-off or landing comes into contact with birds or other wildlife, such as bats or ground animals. Bird strikes are a common phenomenon and can lead to severe consequences, particularly for smaller aircraft where the impact can cause substantial structural damage. </a:t>
            </a:r>
            <a:endParaRPr lang="en-US" dirty="0">
              <a:solidFill>
                <a:schemeClr val="tx2">
                  <a:lumMod val="90000"/>
                  <a:lumOff val="10000"/>
                </a:schemeClr>
              </a:solidFill>
            </a:endParaRPr>
          </a:p>
        </p:txBody>
      </p:sp>
    </p:spTree>
    <p:extLst>
      <p:ext uri="{BB962C8B-B14F-4D97-AF65-F5344CB8AC3E}">
        <p14:creationId xmlns:p14="http://schemas.microsoft.com/office/powerpoint/2010/main" val="2567614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6955-3474-B073-A74A-E3372AC6316B}"/>
              </a:ext>
            </a:extLst>
          </p:cNvPr>
          <p:cNvSpPr>
            <a:spLocks noGrp="1"/>
          </p:cNvSpPr>
          <p:nvPr>
            <p:ph type="title"/>
          </p:nvPr>
        </p:nvSpPr>
        <p:spPr>
          <a:xfrm>
            <a:off x="1714892" y="658349"/>
            <a:ext cx="9503004" cy="1325563"/>
          </a:xfrm>
        </p:spPr>
        <p:txBody>
          <a:bodyPr>
            <a:noAutofit/>
          </a:bodyPr>
          <a:lstStyle/>
          <a:p>
            <a:r>
              <a:rPr lang="en-GB" sz="1800" b="1" dirty="0">
                <a:solidFill>
                  <a:schemeClr val="tx2">
                    <a:lumMod val="90000"/>
                    <a:lumOff val="10000"/>
                  </a:schemeClr>
                </a:solidFill>
              </a:rPr>
              <a:t>Identify Trends and Patterns</a:t>
            </a:r>
            <a:r>
              <a:rPr lang="en-GB" sz="1800" dirty="0">
                <a:solidFill>
                  <a:schemeClr val="tx2">
                    <a:lumMod val="90000"/>
                    <a:lumOff val="10000"/>
                  </a:schemeClr>
                </a:solidFill>
              </a:rPr>
              <a:t>:</a:t>
            </a:r>
            <a:br>
              <a:rPr lang="en-GB" sz="1800" dirty="0">
                <a:solidFill>
                  <a:schemeClr val="tx2">
                    <a:lumMod val="90000"/>
                    <a:lumOff val="10000"/>
                  </a:schemeClr>
                </a:solidFill>
              </a:rPr>
            </a:br>
            <a:br>
              <a:rPr lang="en-GB" sz="1800" dirty="0">
                <a:solidFill>
                  <a:schemeClr val="tx2">
                    <a:lumMod val="90000"/>
                    <a:lumOff val="10000"/>
                  </a:schemeClr>
                </a:solidFill>
              </a:rPr>
            </a:br>
            <a:r>
              <a:rPr lang="en-GB" sz="1800" b="1" dirty="0">
                <a:solidFill>
                  <a:schemeClr val="tx2">
                    <a:lumMod val="90000"/>
                    <a:lumOff val="10000"/>
                  </a:schemeClr>
                </a:solidFill>
              </a:rPr>
              <a:t>Yearly Analysis</a:t>
            </a:r>
            <a:r>
              <a:rPr lang="en-GB" sz="1800" dirty="0">
                <a:solidFill>
                  <a:schemeClr val="tx2">
                    <a:lumMod val="90000"/>
                    <a:lumOff val="10000"/>
                  </a:schemeClr>
                </a:solidFill>
              </a:rPr>
              <a:t>: Analyse the number of bird strikes reported each year to identify any increasing or decreasing trends.</a:t>
            </a:r>
            <a:br>
              <a:rPr lang="en-GB" sz="1800" dirty="0">
                <a:solidFill>
                  <a:schemeClr val="tx2">
                    <a:lumMod val="90000"/>
                    <a:lumOff val="10000"/>
                  </a:schemeClr>
                </a:solidFill>
              </a:rPr>
            </a:br>
            <a:r>
              <a:rPr lang="en-GB" sz="1800" b="1" dirty="0">
                <a:solidFill>
                  <a:schemeClr val="tx2">
                    <a:lumMod val="90000"/>
                    <a:lumOff val="10000"/>
                  </a:schemeClr>
                </a:solidFill>
              </a:rPr>
              <a:t>Temporal Patterns</a:t>
            </a:r>
            <a:r>
              <a:rPr lang="en-GB" sz="1800" dirty="0">
                <a:solidFill>
                  <a:schemeClr val="tx2">
                    <a:lumMod val="90000"/>
                    <a:lumOff val="10000"/>
                  </a:schemeClr>
                </a:solidFill>
              </a:rPr>
              <a:t>: Determine the time of day, seasons, and specific months when bird strikes are most frequent.</a:t>
            </a:r>
            <a:br>
              <a:rPr lang="en-GB" sz="1800" dirty="0">
                <a:solidFill>
                  <a:schemeClr val="tx2">
                    <a:lumMod val="90000"/>
                    <a:lumOff val="10000"/>
                  </a:schemeClr>
                </a:solidFill>
              </a:rPr>
            </a:br>
            <a:endParaRPr lang="en-US" sz="1800" dirty="0">
              <a:solidFill>
                <a:schemeClr val="tx2">
                  <a:lumMod val="90000"/>
                  <a:lumOff val="10000"/>
                </a:schemeClr>
              </a:solidFill>
            </a:endParaRPr>
          </a:p>
        </p:txBody>
      </p:sp>
      <p:sp>
        <p:nvSpPr>
          <p:cNvPr id="4" name="Rectangle 1">
            <a:extLst>
              <a:ext uri="{FF2B5EF4-FFF2-40B4-BE49-F238E27FC236}">
                <a16:creationId xmlns:a16="http://schemas.microsoft.com/office/drawing/2014/main" id="{F23DE03F-8114-2BE7-4A14-DFDB5AA541F7}"/>
              </a:ext>
            </a:extLst>
          </p:cNvPr>
          <p:cNvSpPr>
            <a:spLocks noGrp="1" noChangeArrowheads="1"/>
          </p:cNvSpPr>
          <p:nvPr>
            <p:ph idx="1"/>
          </p:nvPr>
        </p:nvSpPr>
        <p:spPr bwMode="auto">
          <a:xfrm>
            <a:off x="1168138" y="2154634"/>
            <a:ext cx="363971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Record ID</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Aircraft: Type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Airport: Name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Altitude bin</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Aircraft: Make/Model</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Wildlife: Number struck</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Wildlife: Number Struck Actual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Effect: Impact to flight</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Flight Date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Effect: Indicated Damage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Aircraft: Number of engines?</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Aircraft: Airline/Operator</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Origin State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p:txBody>
      </p:sp>
      <p:sp>
        <p:nvSpPr>
          <p:cNvPr id="6" name="TextBox 5">
            <a:extLst>
              <a:ext uri="{FF2B5EF4-FFF2-40B4-BE49-F238E27FC236}">
                <a16:creationId xmlns:a16="http://schemas.microsoft.com/office/drawing/2014/main" id="{11020EBE-79EE-8F63-A814-74467F68DD74}"/>
              </a:ext>
            </a:extLst>
          </p:cNvPr>
          <p:cNvSpPr txBox="1"/>
          <p:nvPr/>
        </p:nvSpPr>
        <p:spPr>
          <a:xfrm>
            <a:off x="6631709" y="2154634"/>
            <a:ext cx="6096000"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When: Phase of flight</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Conditions: Precipitation</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Remains of wildlife collected?</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Remains of wildlife sent to Smithsonian</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Remarks</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Wildlife: Size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Conditions: Sky</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Wildlife: Species</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Pilot warned of birds or wildlife?</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Cost: Total $</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Feet above ground</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Number of people injured</a:t>
            </a:r>
            <a:endPar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75000"/>
                    <a:lumOff val="25000"/>
                  </a:schemeClr>
                </a:solidFill>
                <a:effectLst/>
                <a:latin typeface="Arial" panose="020B0604020202020204" pitchFamily="34" charset="0"/>
              </a:rPr>
              <a:t>Is Aircraft Large?</a:t>
            </a:r>
            <a:r>
              <a:rPr kumimoji="0" lang="en-US" altLang="en-US" sz="1800" b="0" i="0" u="none" strike="noStrike" cap="none" normalizeH="0" baseline="0" dirty="0">
                <a:ln>
                  <a:noFill/>
                </a:ln>
                <a:solidFill>
                  <a:schemeClr val="tx2">
                    <a:lumMod val="75000"/>
                    <a:lumOff val="25000"/>
                  </a:schemeClr>
                </a:solidFill>
                <a:effectLst/>
                <a:latin typeface="Arial" panose="020B0604020202020204" pitchFamily="34" charset="0"/>
              </a:rPr>
              <a:t> </a:t>
            </a:r>
          </a:p>
        </p:txBody>
      </p:sp>
    </p:spTree>
    <p:extLst>
      <p:ext uri="{BB962C8B-B14F-4D97-AF65-F5344CB8AC3E}">
        <p14:creationId xmlns:p14="http://schemas.microsoft.com/office/powerpoint/2010/main" val="21271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Birds flying in formation">
            <a:extLst>
              <a:ext uri="{FF2B5EF4-FFF2-40B4-BE49-F238E27FC236}">
                <a16:creationId xmlns:a16="http://schemas.microsoft.com/office/drawing/2014/main" id="{561655CF-132D-F476-BD1F-1A5D851B90A0}"/>
              </a:ext>
            </a:extLst>
          </p:cNvPr>
          <p:cNvPicPr>
            <a:picLocks noChangeAspect="1"/>
          </p:cNvPicPr>
          <p:nvPr/>
        </p:nvPicPr>
        <p:blipFill>
          <a:blip r:embed="rId2"/>
          <a:srcRect l="9357" r="37589" b="-2"/>
          <a:stretch/>
        </p:blipFill>
        <p:spPr>
          <a:xfrm>
            <a:off x="-1" y="-2"/>
            <a:ext cx="5410198" cy="6858002"/>
          </a:xfrm>
          <a:prstGeom prst="rect">
            <a:avLst/>
          </a:prstGeom>
        </p:spPr>
      </p:pic>
      <p:sp>
        <p:nvSpPr>
          <p:cNvPr id="2" name="Title 1">
            <a:extLst>
              <a:ext uri="{FF2B5EF4-FFF2-40B4-BE49-F238E27FC236}">
                <a16:creationId xmlns:a16="http://schemas.microsoft.com/office/drawing/2014/main" id="{CD977354-D8AA-ABAE-6221-C2BC06045484}"/>
              </a:ext>
            </a:extLst>
          </p:cNvPr>
          <p:cNvSpPr>
            <a:spLocks noGrp="1"/>
          </p:cNvSpPr>
          <p:nvPr>
            <p:ph type="title"/>
          </p:nvPr>
        </p:nvSpPr>
        <p:spPr>
          <a:xfrm>
            <a:off x="5910044" y="4469"/>
            <a:ext cx="5464968" cy="1559301"/>
          </a:xfrm>
        </p:spPr>
        <p:txBody>
          <a:bodyPr>
            <a:normAutofit/>
          </a:bodyPr>
          <a:lstStyle/>
          <a:p>
            <a:r>
              <a:rPr lang="en-GB" sz="4000" dirty="0"/>
              <a:t>Bird Strikes between 2000 – 2011</a:t>
            </a:r>
            <a:endParaRPr lang="en-US" sz="4000" dirty="0"/>
          </a:p>
        </p:txBody>
      </p:sp>
      <p:sp>
        <p:nvSpPr>
          <p:cNvPr id="3" name="Content Placeholder 2">
            <a:extLst>
              <a:ext uri="{FF2B5EF4-FFF2-40B4-BE49-F238E27FC236}">
                <a16:creationId xmlns:a16="http://schemas.microsoft.com/office/drawing/2014/main" id="{4F4EA356-3F0F-1C62-B51B-7B02D2B91B57}"/>
              </a:ext>
            </a:extLst>
          </p:cNvPr>
          <p:cNvSpPr>
            <a:spLocks noGrp="1"/>
          </p:cNvSpPr>
          <p:nvPr>
            <p:ph idx="1"/>
          </p:nvPr>
        </p:nvSpPr>
        <p:spPr>
          <a:xfrm>
            <a:off x="5656926" y="1755437"/>
            <a:ext cx="6381750" cy="4468082"/>
          </a:xfrm>
        </p:spPr>
        <p:txBody>
          <a:bodyPr anchor="ctr">
            <a:normAutofit/>
          </a:bodyPr>
          <a:lstStyle/>
          <a:p>
            <a:pPr marL="0" indent="0">
              <a:buNone/>
            </a:pPr>
            <a:r>
              <a:rPr lang="en-GB" sz="1400" dirty="0"/>
              <a:t>Case Studies </a:t>
            </a:r>
          </a:p>
          <a:p>
            <a:r>
              <a:rPr lang="en-GB" sz="1400" dirty="0"/>
              <a:t>Visuals Depicting the Number of Bird Strikes </a:t>
            </a:r>
          </a:p>
          <a:p>
            <a:r>
              <a:rPr lang="en-GB" sz="1400" dirty="0"/>
              <a:t>Yearly Analysis &amp; Bird Strikes in the US </a:t>
            </a:r>
          </a:p>
          <a:p>
            <a:r>
              <a:rPr lang="en-GB" sz="1400" dirty="0"/>
              <a:t>Top 10 US Airlines in terms of having encountered bird strikes </a:t>
            </a:r>
          </a:p>
          <a:p>
            <a:r>
              <a:rPr lang="en-GB" sz="1400" dirty="0"/>
              <a:t>Airports with most incidents of bird strikes – Top 50 </a:t>
            </a:r>
          </a:p>
          <a:p>
            <a:r>
              <a:rPr lang="en-GB" sz="1400" dirty="0"/>
              <a:t>Yearly Cost Incurred due to Bird Strikes: </a:t>
            </a:r>
          </a:p>
          <a:p>
            <a:r>
              <a:rPr lang="en-GB" sz="1400" dirty="0"/>
              <a:t>When do most bird strikes occur? </a:t>
            </a:r>
          </a:p>
          <a:p>
            <a:r>
              <a:rPr lang="en-GB" sz="1400" dirty="0"/>
              <a:t>Altitude of aeroplanes at the time of strike </a:t>
            </a:r>
          </a:p>
          <a:p>
            <a:r>
              <a:rPr lang="en-GB" sz="1400" dirty="0"/>
              <a:t>Phase of flight at the time of the strike. </a:t>
            </a:r>
          </a:p>
          <a:p>
            <a:r>
              <a:rPr lang="en-GB" sz="1400" dirty="0"/>
              <a:t>Average Altitude of the aeroplanes in different phases at the time of strike</a:t>
            </a:r>
          </a:p>
          <a:p>
            <a:r>
              <a:rPr lang="en-GB" sz="1400" dirty="0"/>
              <a:t>Effect of Bird Strikes &amp; Impact on Flight </a:t>
            </a:r>
          </a:p>
          <a:p>
            <a:r>
              <a:rPr lang="en-GB" sz="1400" dirty="0"/>
              <a:t>Effect of Strike at Different Altitude </a:t>
            </a:r>
          </a:p>
          <a:p>
            <a:r>
              <a:rPr lang="en-GB" sz="1400" dirty="0"/>
              <a:t>Were Pilots Informed? &amp; Prior Warning and Effect of Strike Relation</a:t>
            </a:r>
            <a:endParaRPr lang="en-US" sz="1400" dirty="0"/>
          </a:p>
        </p:txBody>
      </p:sp>
    </p:spTree>
    <p:extLst>
      <p:ext uri="{BB962C8B-B14F-4D97-AF65-F5344CB8AC3E}">
        <p14:creationId xmlns:p14="http://schemas.microsoft.com/office/powerpoint/2010/main" val="1871387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raph of bird strikes&#10;&#10;Description automatically generated">
            <a:extLst>
              <a:ext uri="{FF2B5EF4-FFF2-40B4-BE49-F238E27FC236}">
                <a16:creationId xmlns:a16="http://schemas.microsoft.com/office/drawing/2014/main" id="{02C58A0D-1352-4DCA-B3A9-7391193ED9F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848"/>
          <a:stretch/>
        </p:blipFill>
        <p:spPr>
          <a:xfrm>
            <a:off x="307566" y="819096"/>
            <a:ext cx="8845766" cy="5189818"/>
          </a:xfrm>
          <a:prstGeom prst="rect">
            <a:avLst/>
          </a:prstGeom>
        </p:spPr>
      </p:pic>
      <p:sp>
        <p:nvSpPr>
          <p:cNvPr id="12" name="Freeform: Shape 1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47C35DA3-466F-B565-1985-2828AA8E4C17}"/>
              </a:ext>
            </a:extLst>
          </p:cNvPr>
          <p:cNvSpPr txBox="1"/>
          <p:nvPr/>
        </p:nvSpPr>
        <p:spPr>
          <a:xfrm>
            <a:off x="8624952" y="683592"/>
            <a:ext cx="3259482" cy="369332"/>
          </a:xfrm>
          <a:prstGeom prst="rect">
            <a:avLst/>
          </a:prstGeom>
          <a:noFill/>
        </p:spPr>
        <p:txBody>
          <a:bodyPr wrap="none" rtlCol="0">
            <a:spAutoFit/>
          </a:bodyPr>
          <a:lstStyle/>
          <a:p>
            <a:r>
              <a:rPr lang="en-GB" dirty="0">
                <a:solidFill>
                  <a:srgbClr val="0070C0"/>
                </a:solidFill>
              </a:rPr>
              <a:t>Number of Bird Strikes Per Year</a:t>
            </a:r>
            <a:endParaRPr lang="en-US" dirty="0">
              <a:solidFill>
                <a:srgbClr val="0070C0"/>
              </a:solidFill>
            </a:endParaRPr>
          </a:p>
        </p:txBody>
      </p:sp>
      <p:sp>
        <p:nvSpPr>
          <p:cNvPr id="6" name="TextBox 5">
            <a:extLst>
              <a:ext uri="{FF2B5EF4-FFF2-40B4-BE49-F238E27FC236}">
                <a16:creationId xmlns:a16="http://schemas.microsoft.com/office/drawing/2014/main" id="{A336268D-5D34-0494-ECD6-FE278C492315}"/>
              </a:ext>
            </a:extLst>
          </p:cNvPr>
          <p:cNvSpPr txBox="1"/>
          <p:nvPr/>
        </p:nvSpPr>
        <p:spPr>
          <a:xfrm>
            <a:off x="8624952" y="1188428"/>
            <a:ext cx="3259482" cy="4247317"/>
          </a:xfrm>
          <a:prstGeom prst="rect">
            <a:avLst/>
          </a:prstGeom>
          <a:noFill/>
        </p:spPr>
        <p:txBody>
          <a:bodyPr wrap="square">
            <a:spAutoFit/>
          </a:bodyPr>
          <a:lstStyle/>
          <a:p>
            <a:r>
              <a:rPr lang="en-US" dirty="0">
                <a:solidFill>
                  <a:schemeClr val="accent4">
                    <a:lumMod val="75000"/>
                  </a:schemeClr>
                </a:solidFill>
              </a:rPr>
              <a:t>Highest</a:t>
            </a:r>
            <a:r>
              <a:rPr lang="en-US" dirty="0"/>
              <a:t>:</a:t>
            </a:r>
          </a:p>
          <a:p>
            <a:r>
              <a:rPr lang="en-US" dirty="0">
                <a:solidFill>
                  <a:schemeClr val="accent4">
                    <a:lumMod val="75000"/>
                  </a:schemeClr>
                </a:solidFill>
              </a:rPr>
              <a:t>2009:</a:t>
            </a:r>
            <a:r>
              <a:rPr lang="en-US" dirty="0"/>
              <a:t> This year has the highest number of bird strikes.</a:t>
            </a:r>
          </a:p>
          <a:p>
            <a:endParaRPr lang="en-US" dirty="0"/>
          </a:p>
          <a:p>
            <a:r>
              <a:rPr lang="en-US" dirty="0">
                <a:solidFill>
                  <a:schemeClr val="accent4">
                    <a:lumMod val="75000"/>
                  </a:schemeClr>
                </a:solidFill>
              </a:rPr>
              <a:t>2010:</a:t>
            </a:r>
            <a:r>
              <a:rPr lang="en-US" dirty="0"/>
              <a:t> This year has the second-highest number of bird strikes.</a:t>
            </a:r>
          </a:p>
          <a:p>
            <a:endParaRPr lang="en-US" dirty="0"/>
          </a:p>
          <a:p>
            <a:r>
              <a:rPr lang="en-US" dirty="0">
                <a:solidFill>
                  <a:schemeClr val="accent4">
                    <a:lumMod val="75000"/>
                  </a:schemeClr>
                </a:solidFill>
              </a:rPr>
              <a:t>Lowest</a:t>
            </a:r>
            <a:r>
              <a:rPr lang="en-US" dirty="0"/>
              <a:t>:</a:t>
            </a:r>
          </a:p>
          <a:p>
            <a:r>
              <a:rPr lang="en-US" dirty="0">
                <a:solidFill>
                  <a:schemeClr val="accent4">
                    <a:lumMod val="75000"/>
                  </a:schemeClr>
                </a:solidFill>
              </a:rPr>
              <a:t>2001:</a:t>
            </a:r>
            <a:r>
              <a:rPr lang="en-US" dirty="0"/>
              <a:t> This year has the lowest number of bird strikes.</a:t>
            </a:r>
          </a:p>
          <a:p>
            <a:endParaRPr lang="en-US" dirty="0"/>
          </a:p>
          <a:p>
            <a:r>
              <a:rPr lang="en-US" dirty="0">
                <a:solidFill>
                  <a:schemeClr val="accent4">
                    <a:lumMod val="75000"/>
                  </a:schemeClr>
                </a:solidFill>
              </a:rPr>
              <a:t>2000:</a:t>
            </a:r>
            <a:r>
              <a:rPr lang="en-US" dirty="0"/>
              <a:t> This year has the second-lowest number of bird strikes.</a:t>
            </a:r>
          </a:p>
        </p:txBody>
      </p:sp>
    </p:spTree>
    <p:extLst>
      <p:ext uri="{BB962C8B-B14F-4D97-AF65-F5344CB8AC3E}">
        <p14:creationId xmlns:p14="http://schemas.microsoft.com/office/powerpoint/2010/main" val="2576676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35D9D0-5CA4-33B4-F070-98F34E148949}"/>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000" kern="1200" dirty="0">
                <a:solidFill>
                  <a:schemeClr val="tx1"/>
                </a:solidFill>
                <a:latin typeface="+mj-lt"/>
                <a:ea typeface="+mj-ea"/>
                <a:cs typeface="+mj-cs"/>
              </a:rPr>
              <a:t>Yearly Analysis of Bird Strikes in the US</a:t>
            </a:r>
          </a:p>
        </p:txBody>
      </p:sp>
      <p:sp>
        <p:nvSpPr>
          <p:cNvPr id="26" name="Content Placeholder 8">
            <a:extLst>
              <a:ext uri="{FF2B5EF4-FFF2-40B4-BE49-F238E27FC236}">
                <a16:creationId xmlns:a16="http://schemas.microsoft.com/office/drawing/2014/main" id="{4AD6A2BA-45A5-4B37-8F61-C11DCE2DD43B}"/>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2000" kern="1200" cap="all" spc="200" dirty="0">
                <a:solidFill>
                  <a:schemeClr val="tx1"/>
                </a:solidFill>
                <a:latin typeface="+mn-lt"/>
                <a:ea typeface="+mn-ea"/>
                <a:cs typeface="+mn-cs"/>
              </a:rPr>
              <a:t>Peak 2009  as 3250 aprox</a:t>
            </a:r>
          </a:p>
        </p:txBody>
      </p:sp>
      <p:grpSp>
        <p:nvGrpSpPr>
          <p:cNvPr id="51" name="Group 5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raph showing the growth of a bird&#10;&#10;Description automatically generated">
            <a:extLst>
              <a:ext uri="{FF2B5EF4-FFF2-40B4-BE49-F238E27FC236}">
                <a16:creationId xmlns:a16="http://schemas.microsoft.com/office/drawing/2014/main" id="{6A34F34B-B3E9-C621-F0DE-F320A678F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381" y="800259"/>
            <a:ext cx="5912953" cy="5040704"/>
          </a:xfrm>
          <a:prstGeom prst="rect">
            <a:avLst/>
          </a:prstGeom>
        </p:spPr>
      </p:pic>
    </p:spTree>
    <p:extLst>
      <p:ext uri="{BB962C8B-B14F-4D97-AF65-F5344CB8AC3E}">
        <p14:creationId xmlns:p14="http://schemas.microsoft.com/office/powerpoint/2010/main" val="320597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itle 1">
            <a:extLst>
              <a:ext uri="{FF2B5EF4-FFF2-40B4-BE49-F238E27FC236}">
                <a16:creationId xmlns:a16="http://schemas.microsoft.com/office/drawing/2014/main" id="{DDF8F6FC-5524-97CF-5E9D-5D3D879C0E8F}"/>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200" kern="1200" dirty="0">
                <a:solidFill>
                  <a:schemeClr val="tx1"/>
                </a:solidFill>
                <a:latin typeface="+mj-lt"/>
                <a:ea typeface="+mj-ea"/>
                <a:cs typeface="+mj-cs"/>
              </a:rPr>
              <a:t>Top 10 US Airlines with Most Bird Strikes</a:t>
            </a:r>
          </a:p>
        </p:txBody>
      </p:sp>
      <p:sp>
        <p:nvSpPr>
          <p:cNvPr id="50" name="Content Placeholder 49">
            <a:extLst>
              <a:ext uri="{FF2B5EF4-FFF2-40B4-BE49-F238E27FC236}">
                <a16:creationId xmlns:a16="http://schemas.microsoft.com/office/drawing/2014/main" id="{8A050AD6-DD4E-ED40-CBC0-7C76C87091DE}"/>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2000" kern="1200" dirty="0">
                <a:solidFill>
                  <a:schemeClr val="tx1"/>
                </a:solidFill>
                <a:latin typeface="+mn-lt"/>
                <a:ea typeface="+mn-ea"/>
                <a:cs typeface="+mn-cs"/>
              </a:rPr>
              <a:t>SOUTHWEST AIRLINES</a:t>
            </a:r>
          </a:p>
          <a:p>
            <a:pPr marL="0" indent="0">
              <a:buNone/>
            </a:pPr>
            <a:r>
              <a:rPr lang="en-US" sz="2000" dirty="0"/>
              <a:t>BUSINESS AIRLINES</a:t>
            </a:r>
            <a:endParaRPr lang="en-US" sz="2000" kern="1200" dirty="0">
              <a:solidFill>
                <a:schemeClr val="tx1"/>
              </a:solidFill>
              <a:latin typeface="+mn-lt"/>
              <a:ea typeface="+mn-ea"/>
              <a:cs typeface="+mn-cs"/>
            </a:endParaRPr>
          </a:p>
        </p:txBody>
      </p:sp>
      <p:grpSp>
        <p:nvGrpSpPr>
          <p:cNvPr id="92" name="Group 9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93" name="Rectangle 9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Rectangle 9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graph of blue rectangular bars with black text&#10;&#10;Description automatically generated">
            <a:extLst>
              <a:ext uri="{FF2B5EF4-FFF2-40B4-BE49-F238E27FC236}">
                <a16:creationId xmlns:a16="http://schemas.microsoft.com/office/drawing/2014/main" id="{7FF6B530-2CF9-0A3C-BA38-B0A368865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381" y="449035"/>
            <a:ext cx="5912953" cy="5140001"/>
          </a:xfrm>
          <a:prstGeom prst="rect">
            <a:avLst/>
          </a:prstGeom>
        </p:spPr>
      </p:pic>
    </p:spTree>
    <p:extLst>
      <p:ext uri="{BB962C8B-B14F-4D97-AF65-F5344CB8AC3E}">
        <p14:creationId xmlns:p14="http://schemas.microsoft.com/office/powerpoint/2010/main" val="91473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E6A384-E472-A063-69D6-A072CA0969C5}"/>
              </a:ext>
            </a:extLst>
          </p:cNvPr>
          <p:cNvSpPr>
            <a:spLocks noGrp="1"/>
          </p:cNvSpPr>
          <p:nvPr>
            <p:ph type="title"/>
          </p:nvPr>
        </p:nvSpPr>
        <p:spPr>
          <a:xfrm>
            <a:off x="1166320" y="239689"/>
            <a:ext cx="4284420" cy="1687143"/>
          </a:xfrm>
        </p:spPr>
        <p:txBody>
          <a:bodyPr vert="horz" lIns="91440" tIns="45720" rIns="91440" bIns="45720" rtlCol="0" anchor="t">
            <a:normAutofit/>
          </a:bodyPr>
          <a:lstStyle/>
          <a:p>
            <a:r>
              <a:rPr lang="en-US" sz="2800" kern="1200" dirty="0">
                <a:solidFill>
                  <a:schemeClr val="bg1"/>
                </a:solidFill>
                <a:latin typeface="+mj-lt"/>
                <a:ea typeface="+mj-ea"/>
                <a:cs typeface="+mj-cs"/>
              </a:rPr>
              <a:t>Yearly Cost Incurred Due to Bird Strikes </a:t>
            </a:r>
          </a:p>
        </p:txBody>
      </p:sp>
      <p:sp>
        <p:nvSpPr>
          <p:cNvPr id="30" name="Rectangle 2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4">
            <a:extLst>
              <a:ext uri="{FF2B5EF4-FFF2-40B4-BE49-F238E27FC236}">
                <a16:creationId xmlns:a16="http://schemas.microsoft.com/office/drawing/2014/main" id="{697323B9-29B5-0FF5-78EE-C987F861DF9F}"/>
              </a:ext>
            </a:extLst>
          </p:cNvPr>
          <p:cNvSpPr>
            <a:spLocks noGrp="1"/>
          </p:cNvSpPr>
          <p:nvPr>
            <p:ph idx="1"/>
          </p:nvPr>
        </p:nvSpPr>
        <p:spPr>
          <a:xfrm>
            <a:off x="7386520" y="219051"/>
            <a:ext cx="4293310" cy="1487480"/>
          </a:xfrm>
        </p:spPr>
        <p:txBody>
          <a:bodyPr>
            <a:normAutofit/>
          </a:bodyPr>
          <a:lstStyle/>
          <a:p>
            <a:pPr marL="0" indent="0">
              <a:buNone/>
            </a:pPr>
            <a:r>
              <a:rPr lang="en-GB" kern="1200" dirty="0">
                <a:latin typeface="+mj-lt"/>
                <a:ea typeface="+mj-ea"/>
                <a:cs typeface="+mj-cs"/>
              </a:rPr>
              <a:t>Top 50 Airports with Most Bird Strikes</a:t>
            </a:r>
            <a:endParaRPr lang="en-US" dirty="0"/>
          </a:p>
        </p:txBody>
      </p:sp>
      <p:pic>
        <p:nvPicPr>
          <p:cNvPr id="5" name="Content Placeholder 4" descr="A graph with a green line&#10;&#10;Description automatically generated">
            <a:extLst>
              <a:ext uri="{FF2B5EF4-FFF2-40B4-BE49-F238E27FC236}">
                <a16:creationId xmlns:a16="http://schemas.microsoft.com/office/drawing/2014/main" id="{64349741-87CC-DA9A-AC7A-880F2C3943A8}"/>
              </a:ext>
            </a:extLst>
          </p:cNvPr>
          <p:cNvPicPr>
            <a:picLocks noChangeAspect="1"/>
          </p:cNvPicPr>
          <p:nvPr/>
        </p:nvPicPr>
        <p:blipFill>
          <a:blip r:embed="rId2">
            <a:extLst>
              <a:ext uri="{28A0092B-C50C-407E-A947-70E740481C1C}">
                <a14:useLocalDpi xmlns:a14="http://schemas.microsoft.com/office/drawing/2010/main" val="0"/>
              </a:ext>
            </a:extLst>
          </a:blip>
          <a:srcRect l="8180" r="9099" b="-1"/>
          <a:stretch/>
        </p:blipFill>
        <p:spPr>
          <a:xfrm>
            <a:off x="319349" y="1706531"/>
            <a:ext cx="5457313" cy="3958379"/>
          </a:xfrm>
          <a:prstGeom prst="rect">
            <a:avLst/>
          </a:prstGeom>
        </p:spPr>
      </p:pic>
      <p:pic>
        <p:nvPicPr>
          <p:cNvPr id="3" name="Content Placeholder 10" descr="A graph of a number of planes&#10;&#10;Description automatically generated with medium confidence">
            <a:extLst>
              <a:ext uri="{FF2B5EF4-FFF2-40B4-BE49-F238E27FC236}">
                <a16:creationId xmlns:a16="http://schemas.microsoft.com/office/drawing/2014/main" id="{7A7EEC91-3D31-983F-5F96-A5A25FBA5F01}"/>
              </a:ext>
            </a:extLst>
          </p:cNvPr>
          <p:cNvPicPr>
            <a:picLocks noChangeAspect="1"/>
          </p:cNvPicPr>
          <p:nvPr/>
        </p:nvPicPr>
        <p:blipFill>
          <a:blip r:embed="rId3">
            <a:extLst>
              <a:ext uri="{28A0092B-C50C-407E-A947-70E740481C1C}">
                <a14:useLocalDpi xmlns:a14="http://schemas.microsoft.com/office/drawing/2010/main" val="0"/>
              </a:ext>
            </a:extLst>
          </a:blip>
          <a:srcRect l="927" r="16203" b="-1"/>
          <a:stretch/>
        </p:blipFill>
        <p:spPr>
          <a:xfrm>
            <a:off x="6096000" y="1331220"/>
            <a:ext cx="6095990" cy="4078849"/>
          </a:xfrm>
          <a:prstGeom prst="rect">
            <a:avLst/>
          </a:prstGeom>
        </p:spPr>
      </p:pic>
      <p:sp>
        <p:nvSpPr>
          <p:cNvPr id="6" name="TextBox 5">
            <a:extLst>
              <a:ext uri="{FF2B5EF4-FFF2-40B4-BE49-F238E27FC236}">
                <a16:creationId xmlns:a16="http://schemas.microsoft.com/office/drawing/2014/main" id="{A822E386-403E-C6ED-10DD-F322E605C812}"/>
              </a:ext>
            </a:extLst>
          </p:cNvPr>
          <p:cNvSpPr txBox="1"/>
          <p:nvPr/>
        </p:nvSpPr>
        <p:spPr>
          <a:xfrm>
            <a:off x="6143125" y="5563192"/>
            <a:ext cx="60944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TOP AIRPORTS: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DALLAS/FORT WORTH INTERNATIONAL, SACRAMENTO INTERNATIONAL</a:t>
            </a:r>
          </a:p>
        </p:txBody>
      </p:sp>
    </p:spTree>
    <p:extLst>
      <p:ext uri="{BB962C8B-B14F-4D97-AF65-F5344CB8AC3E}">
        <p14:creationId xmlns:p14="http://schemas.microsoft.com/office/powerpoint/2010/main" val="1627049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05650A-1F3C-013A-C0CE-D28F83A5F1E4}"/>
              </a:ext>
            </a:extLst>
          </p:cNvPr>
          <p:cNvSpPr>
            <a:spLocks noGrp="1"/>
          </p:cNvSpPr>
          <p:nvPr>
            <p:ph type="title"/>
          </p:nvPr>
        </p:nvSpPr>
        <p:spPr>
          <a:xfrm>
            <a:off x="6412091" y="1013474"/>
            <a:ext cx="4434720" cy="1716255"/>
          </a:xfrm>
        </p:spPr>
        <p:txBody>
          <a:bodyPr anchor="b">
            <a:noAutofit/>
          </a:bodyPr>
          <a:lstStyle/>
          <a:p>
            <a:r>
              <a:rPr lang="en-GB" sz="2000" dirty="0">
                <a:solidFill>
                  <a:schemeClr val="accent4">
                    <a:lumMod val="75000"/>
                  </a:schemeClr>
                </a:solidFill>
              </a:rPr>
              <a:t>Highest: The "Approach" phase has the highest number of bird strikes, with nearly</a:t>
            </a:r>
            <a:br>
              <a:rPr lang="en-GB" sz="2000" dirty="0">
                <a:solidFill>
                  <a:schemeClr val="accent4">
                    <a:lumMod val="75000"/>
                  </a:schemeClr>
                </a:solidFill>
              </a:rPr>
            </a:br>
            <a:r>
              <a:rPr lang="en-GB" sz="2000" dirty="0">
                <a:solidFill>
                  <a:schemeClr val="accent4">
                    <a:lumMod val="75000"/>
                  </a:schemeClr>
                </a:solidFill>
              </a:rPr>
              <a:t>10, 000 strikes.</a:t>
            </a:r>
            <a:br>
              <a:rPr lang="en-GB" sz="2000" dirty="0">
                <a:solidFill>
                  <a:schemeClr val="accent4">
                    <a:lumMod val="75000"/>
                  </a:schemeClr>
                </a:solidFill>
              </a:rPr>
            </a:br>
            <a:br>
              <a:rPr lang="en-GB" sz="2000" dirty="0">
                <a:solidFill>
                  <a:schemeClr val="accent4">
                    <a:lumMod val="75000"/>
                  </a:schemeClr>
                </a:solidFill>
              </a:rPr>
            </a:br>
            <a:r>
              <a:rPr lang="en-GB" sz="2000" dirty="0">
                <a:solidFill>
                  <a:schemeClr val="accent4">
                    <a:lumMod val="75000"/>
                  </a:schemeClr>
                </a:solidFill>
              </a:rPr>
              <a:t>Lowest: The "Taxi" phase has the lowest number of bird strikes, with just over 1,000 strikes.</a:t>
            </a:r>
            <a:endParaRPr lang="en-US" sz="2000" dirty="0">
              <a:solidFill>
                <a:schemeClr val="accent4">
                  <a:lumMod val="75000"/>
                </a:schemeClr>
              </a:solidFill>
            </a:endParaRPr>
          </a:p>
        </p:txBody>
      </p:sp>
      <p:sp>
        <p:nvSpPr>
          <p:cNvPr id="47" name="Rectangle 4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raph with blue bars&#10;&#10;Description automatically generated">
            <a:extLst>
              <a:ext uri="{FF2B5EF4-FFF2-40B4-BE49-F238E27FC236}">
                <a16:creationId xmlns:a16="http://schemas.microsoft.com/office/drawing/2014/main" id="{79C93587-A0DA-6059-CE3B-88EBDFDAE1DE}"/>
              </a:ext>
            </a:extLst>
          </p:cNvPr>
          <p:cNvPicPr>
            <a:picLocks noChangeAspect="1"/>
          </p:cNvPicPr>
          <p:nvPr/>
        </p:nvPicPr>
        <p:blipFill>
          <a:blip r:embed="rId2">
            <a:extLst>
              <a:ext uri="{28A0092B-C50C-407E-A947-70E740481C1C}">
                <a14:useLocalDpi xmlns:a14="http://schemas.microsoft.com/office/drawing/2010/main" val="0"/>
              </a:ext>
            </a:extLst>
          </a:blip>
          <a:srcRect t="3913"/>
          <a:stretch/>
        </p:blipFill>
        <p:spPr>
          <a:xfrm>
            <a:off x="279143" y="299508"/>
            <a:ext cx="5221625" cy="3010397"/>
          </a:xfrm>
          <a:prstGeom prst="rect">
            <a:avLst/>
          </a:prstGeom>
        </p:spPr>
      </p:pic>
      <p:pic>
        <p:nvPicPr>
          <p:cNvPr id="3" name="Content Placeholder 4" descr="A graph of a bird strike&#10;&#10;Description automatically generated">
            <a:extLst>
              <a:ext uri="{FF2B5EF4-FFF2-40B4-BE49-F238E27FC236}">
                <a16:creationId xmlns:a16="http://schemas.microsoft.com/office/drawing/2014/main" id="{79A11820-45AF-2713-7050-3F63A79B847D}"/>
              </a:ext>
            </a:extLst>
          </p:cNvPr>
          <p:cNvPicPr>
            <a:picLocks noChangeAspect="1"/>
          </p:cNvPicPr>
          <p:nvPr/>
        </p:nvPicPr>
        <p:blipFill>
          <a:blip r:embed="rId3">
            <a:extLst>
              <a:ext uri="{28A0092B-C50C-407E-A947-70E740481C1C}">
                <a14:useLocalDpi xmlns:a14="http://schemas.microsoft.com/office/drawing/2010/main" val="0"/>
              </a:ext>
            </a:extLst>
          </a:blip>
          <a:srcRect t="3913"/>
          <a:stretch/>
        </p:blipFill>
        <p:spPr>
          <a:xfrm>
            <a:off x="279143" y="3548095"/>
            <a:ext cx="5221625" cy="3010397"/>
          </a:xfrm>
          <a:prstGeom prst="rect">
            <a:avLst/>
          </a:prstGeom>
        </p:spPr>
      </p:pic>
      <p:sp>
        <p:nvSpPr>
          <p:cNvPr id="48" name="Content Placeholder 21">
            <a:extLst>
              <a:ext uri="{FF2B5EF4-FFF2-40B4-BE49-F238E27FC236}">
                <a16:creationId xmlns:a16="http://schemas.microsoft.com/office/drawing/2014/main" id="{DF165BC7-5484-CEB0-6830-4002D9EA89B0}"/>
              </a:ext>
            </a:extLst>
          </p:cNvPr>
          <p:cNvSpPr>
            <a:spLocks noGrp="1"/>
          </p:cNvSpPr>
          <p:nvPr>
            <p:ph idx="1"/>
          </p:nvPr>
        </p:nvSpPr>
        <p:spPr>
          <a:xfrm>
            <a:off x="6392583" y="3743203"/>
            <a:ext cx="4434721" cy="2319270"/>
          </a:xfrm>
        </p:spPr>
        <p:txBody>
          <a:bodyPr anchor="t">
            <a:normAutofit/>
          </a:bodyPr>
          <a:lstStyle/>
          <a:p>
            <a:pPr marL="0" indent="0">
              <a:buNone/>
            </a:pPr>
            <a:r>
              <a:rPr lang="en-GB" sz="2000" dirty="0">
                <a:solidFill>
                  <a:schemeClr val="accent4">
                    <a:lumMod val="75000"/>
                    <a:alpha val="80000"/>
                  </a:schemeClr>
                </a:solidFill>
              </a:rPr>
              <a:t>&lt; 1000 ft: This category has the highest number of bird strikes, with nearly 160,000 strikes.</a:t>
            </a:r>
          </a:p>
          <a:p>
            <a:pPr marL="0" indent="0">
              <a:buNone/>
            </a:pPr>
            <a:r>
              <a:rPr lang="en-GB" sz="2000" dirty="0">
                <a:solidFill>
                  <a:schemeClr val="accent4">
                    <a:lumMod val="75000"/>
                    <a:alpha val="80000"/>
                  </a:schemeClr>
                </a:solidFill>
              </a:rPr>
              <a:t>&gt; 1000 ft: This category has significantly fewer bird strikes, with around 20,000 strikes.</a:t>
            </a:r>
            <a:endParaRPr lang="en-US" sz="2000" dirty="0">
              <a:solidFill>
                <a:schemeClr val="accent4">
                  <a:lumMod val="75000"/>
                  <a:alpha val="80000"/>
                </a:schemeClr>
              </a:solidFill>
            </a:endParaRPr>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601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59" name="Straight Connector 5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Content Placeholder 19">
            <a:extLst>
              <a:ext uri="{FF2B5EF4-FFF2-40B4-BE49-F238E27FC236}">
                <a16:creationId xmlns:a16="http://schemas.microsoft.com/office/drawing/2014/main" id="{BFC2AB88-1240-2AB8-3466-346FE8B78054}"/>
              </a:ext>
            </a:extLst>
          </p:cNvPr>
          <p:cNvSpPr>
            <a:spLocks noGrp="1"/>
          </p:cNvSpPr>
          <p:nvPr>
            <p:ph idx="1"/>
          </p:nvPr>
        </p:nvSpPr>
        <p:spPr>
          <a:xfrm>
            <a:off x="897769" y="1909192"/>
            <a:ext cx="4586513" cy="3647710"/>
          </a:xfrm>
        </p:spPr>
        <p:txBody>
          <a:bodyPr anchor="ctr">
            <a:normAutofit/>
          </a:bodyPr>
          <a:lstStyle/>
          <a:p>
            <a:r>
              <a:rPr lang="en-GB" sz="2000" dirty="0">
                <a:solidFill>
                  <a:schemeClr val="bg1"/>
                </a:solidFill>
              </a:rPr>
              <a:t>Approach: The Average Altitude During Bird Strikes In The Approach Phase Is Around 225 Feet.</a:t>
            </a:r>
          </a:p>
          <a:p>
            <a:r>
              <a:rPr lang="en-GB" sz="2000" dirty="0">
                <a:solidFill>
                  <a:schemeClr val="bg1"/>
                </a:solidFill>
              </a:rPr>
              <a:t>Climb: The Average Altitude During Bird Strikes In The Climb Phase Is Approximately 180 Feet.</a:t>
            </a:r>
          </a:p>
          <a:p>
            <a:r>
              <a:rPr lang="en-GB" sz="2000" dirty="0">
                <a:solidFill>
                  <a:schemeClr val="bg1"/>
                </a:solidFill>
              </a:rPr>
              <a:t>Descent: The Average Altitude During Bird Strikes In The Descent Phase Is About 240</a:t>
            </a:r>
            <a:endParaRPr lang="en-US" sz="2000" dirty="0">
              <a:solidFill>
                <a:schemeClr val="bg1"/>
              </a:solidFill>
            </a:endParaRPr>
          </a:p>
        </p:txBody>
      </p:sp>
      <p:pic>
        <p:nvPicPr>
          <p:cNvPr id="3" name="Picture 2" descr="A graph of a bird strike&#10;&#10;Description automatically generated">
            <a:extLst>
              <a:ext uri="{FF2B5EF4-FFF2-40B4-BE49-F238E27FC236}">
                <a16:creationId xmlns:a16="http://schemas.microsoft.com/office/drawing/2014/main" id="{DBAC9982-4824-C183-9DAD-7C8257F170FE}"/>
              </a:ext>
            </a:extLst>
          </p:cNvPr>
          <p:cNvPicPr>
            <a:picLocks noChangeAspect="1"/>
          </p:cNvPicPr>
          <p:nvPr/>
        </p:nvPicPr>
        <p:blipFill>
          <a:blip r:embed="rId2">
            <a:extLst>
              <a:ext uri="{28A0092B-C50C-407E-A947-70E740481C1C}">
                <a14:useLocalDpi xmlns:a14="http://schemas.microsoft.com/office/drawing/2010/main" val="0"/>
              </a:ext>
            </a:extLst>
          </a:blip>
          <a:srcRect t="56" r="-3" b="-3"/>
          <a:stretch/>
        </p:blipFill>
        <p:spPr>
          <a:xfrm>
            <a:off x="6525453" y="1"/>
            <a:ext cx="5666547" cy="3398024"/>
          </a:xfrm>
          <a:prstGeom prst="rect">
            <a:avLst/>
          </a:prstGeom>
        </p:spPr>
      </p:pic>
      <p:cxnSp>
        <p:nvCxnSpPr>
          <p:cNvPr id="61" name="Straight Connector 60">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a number of blue bars&#10;&#10;Description automatically generated">
            <a:extLst>
              <a:ext uri="{FF2B5EF4-FFF2-40B4-BE49-F238E27FC236}">
                <a16:creationId xmlns:a16="http://schemas.microsoft.com/office/drawing/2014/main" id="{5D9D955E-44AF-9BDC-58EF-85CB73235887}"/>
              </a:ext>
            </a:extLst>
          </p:cNvPr>
          <p:cNvPicPr>
            <a:picLocks noChangeAspect="1"/>
          </p:cNvPicPr>
          <p:nvPr/>
        </p:nvPicPr>
        <p:blipFill>
          <a:blip r:embed="rId3">
            <a:extLst>
              <a:ext uri="{28A0092B-C50C-407E-A947-70E740481C1C}">
                <a14:useLocalDpi xmlns:a14="http://schemas.microsoft.com/office/drawing/2010/main" val="0"/>
              </a:ext>
            </a:extLst>
          </a:blip>
          <a:srcRect r="1935" b="-3"/>
          <a:stretch/>
        </p:blipFill>
        <p:spPr>
          <a:xfrm>
            <a:off x="6522277" y="3398024"/>
            <a:ext cx="5669723" cy="3469076"/>
          </a:xfrm>
          <a:prstGeom prst="rect">
            <a:avLst/>
          </a:prstGeom>
        </p:spPr>
      </p:pic>
    </p:spTree>
    <p:extLst>
      <p:ext uri="{BB962C8B-B14F-4D97-AF65-F5344CB8AC3E}">
        <p14:creationId xmlns:p14="http://schemas.microsoft.com/office/powerpoint/2010/main" val="427610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6133-6CBA-9721-F434-ACC42924D1DB}"/>
              </a:ext>
            </a:extLst>
          </p:cNvPr>
          <p:cNvSpPr>
            <a:spLocks noGrp="1"/>
          </p:cNvSpPr>
          <p:nvPr>
            <p:ph type="title"/>
          </p:nvPr>
        </p:nvSpPr>
        <p:spPr>
          <a:xfrm>
            <a:off x="912091" y="226581"/>
            <a:ext cx="5183909" cy="1094220"/>
          </a:xfrm>
        </p:spPr>
        <p:txBody>
          <a:bodyPr/>
          <a:lstStyle/>
          <a:p>
            <a:r>
              <a:rPr lang="en" dirty="0"/>
              <a:t>Problem Statement</a:t>
            </a:r>
            <a:endParaRPr lang="en-US" dirty="0"/>
          </a:p>
        </p:txBody>
      </p:sp>
      <p:sp>
        <p:nvSpPr>
          <p:cNvPr id="8" name="TextBox 7">
            <a:extLst>
              <a:ext uri="{FF2B5EF4-FFF2-40B4-BE49-F238E27FC236}">
                <a16:creationId xmlns:a16="http://schemas.microsoft.com/office/drawing/2014/main" id="{99EBF0B6-4DD5-5C74-5D4B-F3FDCAB1352A}"/>
              </a:ext>
            </a:extLst>
          </p:cNvPr>
          <p:cNvSpPr txBox="1"/>
          <p:nvPr/>
        </p:nvSpPr>
        <p:spPr>
          <a:xfrm>
            <a:off x="637309" y="1048572"/>
            <a:ext cx="5634182" cy="1477328"/>
          </a:xfrm>
          <a:prstGeom prst="rect">
            <a:avLst/>
          </a:prstGeom>
          <a:noFill/>
        </p:spPr>
        <p:txBody>
          <a:bodyPr wrap="square">
            <a:spAutoFit/>
          </a:bodyPr>
          <a:lstStyle/>
          <a:p>
            <a:r>
              <a:rPr lang="en-GB" dirty="0"/>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dirty="0"/>
          </a:p>
        </p:txBody>
      </p:sp>
      <p:sp>
        <p:nvSpPr>
          <p:cNvPr id="10" name="TextBox 9">
            <a:extLst>
              <a:ext uri="{FF2B5EF4-FFF2-40B4-BE49-F238E27FC236}">
                <a16:creationId xmlns:a16="http://schemas.microsoft.com/office/drawing/2014/main" id="{07CB47FC-571F-5F3E-48BA-FF033120BB61}"/>
              </a:ext>
            </a:extLst>
          </p:cNvPr>
          <p:cNvSpPr txBox="1"/>
          <p:nvPr/>
        </p:nvSpPr>
        <p:spPr>
          <a:xfrm>
            <a:off x="637309" y="2525900"/>
            <a:ext cx="5310909" cy="923330"/>
          </a:xfrm>
          <a:prstGeom prst="rect">
            <a:avLst/>
          </a:prstGeom>
          <a:noFill/>
        </p:spPr>
        <p:txBody>
          <a:bodyPr wrap="square">
            <a:spAutoFit/>
          </a:bodyPr>
          <a:lstStyle/>
          <a:p>
            <a:r>
              <a:rPr lang="en-GB" dirty="0"/>
              <a:t>The need for improved distribution methods, cost reduction, and profit maximization has never been greater.</a:t>
            </a:r>
            <a:endParaRPr lang="en-US" dirty="0"/>
          </a:p>
        </p:txBody>
      </p:sp>
      <p:sp>
        <p:nvSpPr>
          <p:cNvPr id="12" name="TextBox 11">
            <a:extLst>
              <a:ext uri="{FF2B5EF4-FFF2-40B4-BE49-F238E27FC236}">
                <a16:creationId xmlns:a16="http://schemas.microsoft.com/office/drawing/2014/main" id="{E9202D10-A89D-945B-E1FC-F346A49A6549}"/>
              </a:ext>
            </a:extLst>
          </p:cNvPr>
          <p:cNvSpPr txBox="1"/>
          <p:nvPr/>
        </p:nvSpPr>
        <p:spPr>
          <a:xfrm>
            <a:off x="637309" y="3577033"/>
            <a:ext cx="6096000" cy="369332"/>
          </a:xfrm>
          <a:prstGeom prst="rect">
            <a:avLst/>
          </a:prstGeom>
          <a:noFill/>
        </p:spPr>
        <p:txBody>
          <a:bodyPr wrap="square">
            <a:spAutoFit/>
          </a:bodyPr>
          <a:lstStyle/>
          <a:p>
            <a:r>
              <a:rPr lang="en-GB" b="1" dirty="0"/>
              <a:t>Solutions to Enhance Sales Management</a:t>
            </a:r>
            <a:endParaRPr lang="en-US" b="1" dirty="0"/>
          </a:p>
        </p:txBody>
      </p:sp>
      <p:sp>
        <p:nvSpPr>
          <p:cNvPr id="14" name="TextBox 13">
            <a:extLst>
              <a:ext uri="{FF2B5EF4-FFF2-40B4-BE49-F238E27FC236}">
                <a16:creationId xmlns:a16="http://schemas.microsoft.com/office/drawing/2014/main" id="{24DB48FA-A4FA-25FD-7BB2-26E30ACCBD1D}"/>
              </a:ext>
            </a:extLst>
          </p:cNvPr>
          <p:cNvSpPr txBox="1"/>
          <p:nvPr/>
        </p:nvSpPr>
        <p:spPr>
          <a:xfrm>
            <a:off x="637309" y="3946365"/>
            <a:ext cx="6096000" cy="369332"/>
          </a:xfrm>
          <a:prstGeom prst="rect">
            <a:avLst/>
          </a:prstGeom>
          <a:noFill/>
        </p:spPr>
        <p:txBody>
          <a:bodyPr wrap="square">
            <a:spAutoFit/>
          </a:bodyPr>
          <a:lstStyle/>
          <a:p>
            <a:r>
              <a:rPr lang="en-US" b="1" dirty="0">
                <a:solidFill>
                  <a:srgbClr val="00B050"/>
                </a:solidFill>
              </a:rPr>
              <a:t>Data-Driven Sales Strategies</a:t>
            </a:r>
            <a:r>
              <a:rPr lang="en-US" dirty="0">
                <a:solidFill>
                  <a:srgbClr val="00B050"/>
                </a:solidFill>
              </a:rPr>
              <a:t>:</a:t>
            </a:r>
          </a:p>
        </p:txBody>
      </p:sp>
      <p:sp>
        <p:nvSpPr>
          <p:cNvPr id="16" name="TextBox 15">
            <a:extLst>
              <a:ext uri="{FF2B5EF4-FFF2-40B4-BE49-F238E27FC236}">
                <a16:creationId xmlns:a16="http://schemas.microsoft.com/office/drawing/2014/main" id="{3B9F36E3-2C3E-994B-9D97-06D0800D8DC0}"/>
              </a:ext>
            </a:extLst>
          </p:cNvPr>
          <p:cNvSpPr txBox="1"/>
          <p:nvPr/>
        </p:nvSpPr>
        <p:spPr>
          <a:xfrm>
            <a:off x="637309" y="4332101"/>
            <a:ext cx="6096000" cy="646331"/>
          </a:xfrm>
          <a:prstGeom prst="rect">
            <a:avLst/>
          </a:prstGeom>
          <a:noFill/>
        </p:spPr>
        <p:txBody>
          <a:bodyPr wrap="square">
            <a:spAutoFit/>
          </a:bodyPr>
          <a:lstStyle/>
          <a:p>
            <a:r>
              <a:rPr lang="en-GB" dirty="0">
                <a:solidFill>
                  <a:srgbClr val="00B050"/>
                </a:solidFill>
              </a:rPr>
              <a:t>Use predictive analytics to forecast sales trends and identify potential opportunities and risks.</a:t>
            </a:r>
            <a:endParaRPr lang="en-US" dirty="0">
              <a:solidFill>
                <a:srgbClr val="00B050"/>
              </a:solidFill>
            </a:endParaRPr>
          </a:p>
        </p:txBody>
      </p:sp>
      <p:sp>
        <p:nvSpPr>
          <p:cNvPr id="18" name="TextBox 17">
            <a:extLst>
              <a:ext uri="{FF2B5EF4-FFF2-40B4-BE49-F238E27FC236}">
                <a16:creationId xmlns:a16="http://schemas.microsoft.com/office/drawing/2014/main" id="{FEC529FE-956F-162F-F0CA-E489E67F0FBE}"/>
              </a:ext>
            </a:extLst>
          </p:cNvPr>
          <p:cNvSpPr txBox="1"/>
          <p:nvPr/>
        </p:nvSpPr>
        <p:spPr>
          <a:xfrm>
            <a:off x="637309" y="4994836"/>
            <a:ext cx="6096000" cy="923330"/>
          </a:xfrm>
          <a:prstGeom prst="rect">
            <a:avLst/>
          </a:prstGeom>
          <a:noFill/>
        </p:spPr>
        <p:txBody>
          <a:bodyPr wrap="square">
            <a:spAutoFit/>
          </a:bodyPr>
          <a:lstStyle/>
          <a:p>
            <a:r>
              <a:rPr lang="en-GB" dirty="0">
                <a:solidFill>
                  <a:srgbClr val="00B050"/>
                </a:solidFill>
              </a:rPr>
              <a:t>e-learning platforms and interactive training modules to keep sales teams updated with the latest industry trends and best practices.</a:t>
            </a:r>
            <a:endParaRPr lang="en-US" dirty="0">
              <a:solidFill>
                <a:srgbClr val="00B050"/>
              </a:solidFill>
            </a:endParaRPr>
          </a:p>
        </p:txBody>
      </p:sp>
      <p:sp>
        <p:nvSpPr>
          <p:cNvPr id="20" name="TextBox 19">
            <a:extLst>
              <a:ext uri="{FF2B5EF4-FFF2-40B4-BE49-F238E27FC236}">
                <a16:creationId xmlns:a16="http://schemas.microsoft.com/office/drawing/2014/main" id="{9B2C0FA3-78DB-BA7E-2F7D-257D5E30CEB5}"/>
              </a:ext>
            </a:extLst>
          </p:cNvPr>
          <p:cNvSpPr txBox="1"/>
          <p:nvPr/>
        </p:nvSpPr>
        <p:spPr>
          <a:xfrm>
            <a:off x="8063346" y="3027501"/>
            <a:ext cx="2229296" cy="434734"/>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1200"/>
              </a:spcAft>
              <a:buClr>
                <a:srgbClr val="000000"/>
              </a:buClr>
              <a:buSzTx/>
              <a:buFont typeface="Arial"/>
              <a:buNone/>
              <a:tabLst/>
              <a:defRPr/>
            </a:pPr>
            <a:r>
              <a:rPr kumimoji="0" lang="en-US" sz="2000" b="1" i="0" u="none" strike="noStrike" kern="0" cap="none" spc="0" normalizeH="0" baseline="0" noProof="0" dirty="0">
                <a:ln>
                  <a:noFill/>
                </a:ln>
                <a:effectLst/>
                <a:uLnTx/>
                <a:uFillTx/>
                <a:latin typeface="Nunito"/>
                <a:ea typeface="Nunito"/>
                <a:cs typeface="Nunito"/>
                <a:sym typeface="Nunito"/>
              </a:rPr>
              <a:t>Tools &amp; Libraries</a:t>
            </a:r>
          </a:p>
        </p:txBody>
      </p:sp>
      <p:sp>
        <p:nvSpPr>
          <p:cNvPr id="22" name="TextBox 21">
            <a:extLst>
              <a:ext uri="{FF2B5EF4-FFF2-40B4-BE49-F238E27FC236}">
                <a16:creationId xmlns:a16="http://schemas.microsoft.com/office/drawing/2014/main" id="{ABD4516B-7239-33C2-2530-64C658FC3B79}"/>
              </a:ext>
            </a:extLst>
          </p:cNvPr>
          <p:cNvSpPr txBox="1"/>
          <p:nvPr/>
        </p:nvSpPr>
        <p:spPr>
          <a:xfrm>
            <a:off x="8063346" y="3610420"/>
            <a:ext cx="3491345" cy="1975926"/>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Data Analysis: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Python</a:t>
            </a:r>
          </a:p>
          <a:p>
            <a:pPr marL="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Data Visualization: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PowerBI</a:t>
            </a:r>
          </a:p>
          <a:p>
            <a:pPr marL="0" marR="0" lvl="0" indent="0" algn="l" defTabSz="914400" rtl="0" eaLnBrk="1" fontAlgn="auto" latinLnBrk="0" hangingPunct="1">
              <a:lnSpc>
                <a:spcPct val="115000"/>
              </a:lnSpc>
              <a:spcBef>
                <a:spcPts val="1200"/>
              </a:spcBef>
              <a:spcAft>
                <a:spcPts val="120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Libraries: </a:t>
            </a:r>
            <a:r>
              <a:rPr kumimoji="0" lang="en-US" sz="1400" b="0" i="0" u="none" strike="noStrike" kern="0" cap="none" spc="0" normalizeH="0" baseline="0" noProof="0" dirty="0">
                <a:ln>
                  <a:noFill/>
                </a:ln>
                <a:solidFill>
                  <a:srgbClr val="00B050"/>
                </a:solidFill>
                <a:effectLst/>
                <a:uLnTx/>
                <a:uFillTx/>
                <a:latin typeface="Nunito" pitchFamily="2" charset="0"/>
                <a:ea typeface="Nunito SemiBold"/>
                <a:cs typeface="Nunito SemiBold"/>
                <a:sym typeface="Nunito SemiBold"/>
              </a:rPr>
              <a:t>Numpy</a:t>
            </a: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Pandas, Matplotlib, Seaborn</a:t>
            </a:r>
          </a:p>
          <a:p>
            <a:r>
              <a:rPr lang="en-US" sz="1400" kern="0" dirty="0">
                <a:solidFill>
                  <a:srgbClr val="00B050"/>
                </a:solidFill>
                <a:latin typeface="Nunito"/>
                <a:ea typeface="Nunito"/>
                <a:cs typeface="Nunito"/>
                <a:sym typeface="Nunito"/>
              </a:rPr>
              <a:t>ML: sklearn, LinearRegression, RandomForestRegressor, KMeans</a:t>
            </a:r>
            <a:endPar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endParaRPr>
          </a:p>
        </p:txBody>
      </p:sp>
      <p:sp>
        <p:nvSpPr>
          <p:cNvPr id="26" name="TextBox 25">
            <a:extLst>
              <a:ext uri="{FF2B5EF4-FFF2-40B4-BE49-F238E27FC236}">
                <a16:creationId xmlns:a16="http://schemas.microsoft.com/office/drawing/2014/main" id="{3FBAEC11-4462-333B-9DDA-C672482ADC94}"/>
              </a:ext>
            </a:extLst>
          </p:cNvPr>
          <p:cNvSpPr txBox="1"/>
          <p:nvPr/>
        </p:nvSpPr>
        <p:spPr>
          <a:xfrm>
            <a:off x="8347292" y="484766"/>
            <a:ext cx="6094428" cy="577850"/>
          </a:xfrm>
          <a:prstGeom prst="rect">
            <a:avLst/>
          </a:prstGeom>
          <a:noFill/>
        </p:spPr>
        <p:txBody>
          <a:bodyPr wrap="square">
            <a:spAutoFit/>
          </a:bodyPr>
          <a:lstStyle/>
          <a:p>
            <a:r>
              <a:rPr kumimoji="0" lang="en" sz="3155" b="1" i="0" u="none" strike="noStrike" kern="0" cap="none" spc="0" normalizeH="0" baseline="0" noProof="0" dirty="0">
                <a:ln>
                  <a:noFill/>
                </a:ln>
                <a:solidFill>
                  <a:srgbClr val="000000"/>
                </a:solidFill>
                <a:effectLst/>
                <a:uLnTx/>
                <a:uFillTx/>
                <a:latin typeface="Maven Pro"/>
                <a:sym typeface="Maven Pro"/>
              </a:rPr>
              <a:t>Objective</a:t>
            </a:r>
            <a:endParaRPr lang="en-US" dirty="0"/>
          </a:p>
        </p:txBody>
      </p:sp>
      <p:sp>
        <p:nvSpPr>
          <p:cNvPr id="29" name="TextBox 28">
            <a:extLst>
              <a:ext uri="{FF2B5EF4-FFF2-40B4-BE49-F238E27FC236}">
                <a16:creationId xmlns:a16="http://schemas.microsoft.com/office/drawing/2014/main" id="{35891F01-30F4-1F0B-C67D-83C21C852408}"/>
              </a:ext>
            </a:extLst>
          </p:cNvPr>
          <p:cNvSpPr txBox="1"/>
          <p:nvPr/>
        </p:nvSpPr>
        <p:spPr>
          <a:xfrm>
            <a:off x="7296346" y="1048572"/>
            <a:ext cx="4258345" cy="1754326"/>
          </a:xfrm>
          <a:prstGeom prst="rect">
            <a:avLst/>
          </a:prstGeom>
          <a:noFill/>
        </p:spPr>
        <p:txBody>
          <a:bodyPr wrap="square">
            <a:spAutoFit/>
          </a:bodyPr>
          <a:lstStyle/>
          <a:p>
            <a:r>
              <a:rPr lang="en-GB" b="1" dirty="0"/>
              <a:t>Overview</a:t>
            </a:r>
            <a:r>
              <a:rPr lang="en-GB" dirty="0"/>
              <a:t>: This presentation provides a detailed analysis of Amazon's sales data from 2010 to 2017. The analysis focuses on identifying key metrics and trends using advanced machine learning models.</a:t>
            </a:r>
          </a:p>
        </p:txBody>
      </p:sp>
    </p:spTree>
    <p:extLst>
      <p:ext uri="{BB962C8B-B14F-4D97-AF65-F5344CB8AC3E}">
        <p14:creationId xmlns:p14="http://schemas.microsoft.com/office/powerpoint/2010/main" val="2647928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8">
            <a:extLst>
              <a:ext uri="{FF2B5EF4-FFF2-40B4-BE49-F238E27FC236}">
                <a16:creationId xmlns:a16="http://schemas.microsoft.com/office/drawing/2014/main" id="{A201620A-949D-C46E-EF37-24E1B0274859}"/>
              </a:ext>
            </a:extLst>
          </p:cNvPr>
          <p:cNvSpPr>
            <a:spLocks noGrp="1"/>
          </p:cNvSpPr>
          <p:nvPr>
            <p:ph idx="1"/>
          </p:nvPr>
        </p:nvSpPr>
        <p:spPr>
          <a:xfrm>
            <a:off x="599434" y="2248147"/>
            <a:ext cx="4282984" cy="3511943"/>
          </a:xfrm>
        </p:spPr>
        <p:txBody>
          <a:bodyPr anchor="ctr">
            <a:normAutofit/>
          </a:bodyPr>
          <a:lstStyle/>
          <a:p>
            <a:pPr marL="0" indent="0">
              <a:buNone/>
            </a:pPr>
            <a:r>
              <a:rPr lang="en-GB" sz="1800" dirty="0"/>
              <a:t>Highest:</a:t>
            </a:r>
          </a:p>
          <a:p>
            <a:r>
              <a:rPr lang="en-GB" sz="1800" dirty="0"/>
              <a:t>Precautionary Landing: This category has the highest number of bird strikes.</a:t>
            </a:r>
          </a:p>
          <a:p>
            <a:r>
              <a:rPr lang="en-GB" sz="1800" dirty="0"/>
              <a:t>Aborted Take-off. This category has the second-highest number of bird strikes.</a:t>
            </a:r>
          </a:p>
          <a:p>
            <a:pPr marL="0" indent="0">
              <a:buNone/>
            </a:pPr>
            <a:r>
              <a:rPr lang="en-GB" sz="1800" dirty="0"/>
              <a:t>Lowest:</a:t>
            </a:r>
          </a:p>
          <a:p>
            <a:r>
              <a:rPr lang="en-GB" sz="1800" dirty="0"/>
              <a:t>Engine Shut Down. This category has the lowest number of bird strikes.</a:t>
            </a:r>
          </a:p>
          <a:p>
            <a:r>
              <a:rPr lang="en-GB" sz="1800" dirty="0"/>
              <a:t>Other : This category has the second-lowest number of bird strikes.</a:t>
            </a:r>
          </a:p>
          <a:p>
            <a:endParaRPr lang="en-GB" sz="1800" dirty="0"/>
          </a:p>
          <a:p>
            <a:endParaRPr lang="en-US" sz="1800" dirty="0"/>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raph with blue rectangles&#10;&#10;Description automatically generated">
            <a:extLst>
              <a:ext uri="{FF2B5EF4-FFF2-40B4-BE49-F238E27FC236}">
                <a16:creationId xmlns:a16="http://schemas.microsoft.com/office/drawing/2014/main" id="{27EA52FE-E34D-DE4A-DD96-1919ABDF6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48" y="1474237"/>
            <a:ext cx="6100518" cy="3638939"/>
          </a:xfrm>
          <a:prstGeom prst="rect">
            <a:avLst/>
          </a:prstGeom>
        </p:spPr>
      </p:pic>
    </p:spTree>
    <p:extLst>
      <p:ext uri="{BB962C8B-B14F-4D97-AF65-F5344CB8AC3E}">
        <p14:creationId xmlns:p14="http://schemas.microsoft.com/office/powerpoint/2010/main" val="1301403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Rectangle 1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94CD75-A8CD-F4AA-BE90-F9BB34903F1E}"/>
              </a:ext>
            </a:extLst>
          </p:cNvPr>
          <p:cNvSpPr>
            <a:spLocks noGrp="1"/>
          </p:cNvSpPr>
          <p:nvPr>
            <p:ph type="title"/>
          </p:nvPr>
        </p:nvSpPr>
        <p:spPr>
          <a:xfrm>
            <a:off x="841247" y="978619"/>
            <a:ext cx="3410712" cy="1106424"/>
          </a:xfrm>
        </p:spPr>
        <p:txBody>
          <a:bodyPr>
            <a:normAutofit/>
          </a:bodyPr>
          <a:lstStyle/>
          <a:p>
            <a:r>
              <a:rPr lang="en-GB" sz="2800" dirty="0"/>
              <a:t>Impact of Bird Strikes on Flight</a:t>
            </a:r>
            <a:endParaRPr lang="en-US" sz="2800" dirty="0"/>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Content Placeholder 8">
            <a:extLst>
              <a:ext uri="{FF2B5EF4-FFF2-40B4-BE49-F238E27FC236}">
                <a16:creationId xmlns:a16="http://schemas.microsoft.com/office/drawing/2014/main" id="{ECD57C53-96BC-3EE8-94F1-E54F87FE4417}"/>
              </a:ext>
            </a:extLst>
          </p:cNvPr>
          <p:cNvSpPr>
            <a:spLocks noGrp="1"/>
          </p:cNvSpPr>
          <p:nvPr>
            <p:ph idx="1"/>
          </p:nvPr>
        </p:nvSpPr>
        <p:spPr>
          <a:xfrm>
            <a:off x="841248" y="2252870"/>
            <a:ext cx="3412219" cy="3560251"/>
          </a:xfrm>
        </p:spPr>
        <p:txBody>
          <a:bodyPr>
            <a:normAutofit/>
          </a:bodyPr>
          <a:lstStyle/>
          <a:p>
            <a:r>
              <a:rPr lang="en-GB" sz="1700" dirty="0">
                <a:solidFill>
                  <a:schemeClr val="tx2">
                    <a:lumMod val="75000"/>
                    <a:lumOff val="25000"/>
                  </a:schemeClr>
                </a:solidFill>
              </a:rPr>
              <a:t>The Highest Number Of Bird Strikes, With More Than 20,000 Strikes. But No Damage</a:t>
            </a:r>
          </a:p>
          <a:p>
            <a:r>
              <a:rPr lang="en-GB" sz="2000" dirty="0">
                <a:solidFill>
                  <a:schemeClr val="tx2">
                    <a:lumMod val="75000"/>
                    <a:lumOff val="25000"/>
                  </a:schemeClr>
                </a:solidFill>
              </a:rPr>
              <a:t>I</a:t>
            </a:r>
            <a:r>
              <a:rPr lang="en-GB" sz="1700" dirty="0">
                <a:solidFill>
                  <a:schemeClr val="tx2">
                    <a:lumMod val="75000"/>
                    <a:lumOff val="25000"/>
                  </a:schemeClr>
                </a:solidFill>
              </a:rPr>
              <a:t>t Has A Significantly Lower Number Of Bird Strikes, With Less Than 5,000 Strikes Caused Damage.</a:t>
            </a:r>
            <a:endParaRPr lang="en-US" sz="1700" dirty="0">
              <a:solidFill>
                <a:schemeClr val="tx2">
                  <a:lumMod val="75000"/>
                  <a:lumOff val="25000"/>
                </a:schemeClr>
              </a:solidFill>
            </a:endParaRPr>
          </a:p>
        </p:txBody>
      </p:sp>
      <p:pic>
        <p:nvPicPr>
          <p:cNvPr id="5" name="Content Placeholder 4" descr="A graph with blue rectangles&#10;&#10;Description automatically generated">
            <a:extLst>
              <a:ext uri="{FF2B5EF4-FFF2-40B4-BE49-F238E27FC236}">
                <a16:creationId xmlns:a16="http://schemas.microsoft.com/office/drawing/2014/main" id="{410BDB14-BED5-410F-E64D-F8872FFD2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462" y="978619"/>
            <a:ext cx="7116730" cy="4544357"/>
          </a:xfrm>
          <a:prstGeom prst="rect">
            <a:avLst/>
          </a:prstGeom>
        </p:spPr>
      </p:pic>
    </p:spTree>
    <p:extLst>
      <p:ext uri="{BB962C8B-B14F-4D97-AF65-F5344CB8AC3E}">
        <p14:creationId xmlns:p14="http://schemas.microsoft.com/office/powerpoint/2010/main" val="674686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E5B03E-6756-2F88-1702-83F7107F8661}"/>
              </a:ext>
            </a:extLst>
          </p:cNvPr>
          <p:cNvSpPr>
            <a:spLocks noGrp="1"/>
          </p:cNvSpPr>
          <p:nvPr>
            <p:ph type="title"/>
          </p:nvPr>
        </p:nvSpPr>
        <p:spPr>
          <a:xfrm>
            <a:off x="841247" y="978619"/>
            <a:ext cx="3410712" cy="1106424"/>
          </a:xfrm>
        </p:spPr>
        <p:txBody>
          <a:bodyPr>
            <a:normAutofit/>
          </a:bodyPr>
          <a:lstStyle/>
          <a:p>
            <a:r>
              <a:rPr lang="en-GB" sz="2800" dirty="0"/>
              <a:t>Effect of Bird Strikes at Different Altitudes</a:t>
            </a:r>
            <a:endParaRPr lang="en-US" sz="2800" dirty="0"/>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6437FB9F-BD10-B5EB-759C-ED7B27B3A1D7}"/>
              </a:ext>
            </a:extLst>
          </p:cNvPr>
          <p:cNvSpPr>
            <a:spLocks noGrp="1"/>
          </p:cNvSpPr>
          <p:nvPr>
            <p:ph idx="1"/>
          </p:nvPr>
        </p:nvSpPr>
        <p:spPr>
          <a:xfrm>
            <a:off x="841248" y="2252870"/>
            <a:ext cx="3412219" cy="3560251"/>
          </a:xfrm>
        </p:spPr>
        <p:txBody>
          <a:bodyPr>
            <a:normAutofit fontScale="92500" lnSpcReduction="20000"/>
          </a:bodyPr>
          <a:lstStyle/>
          <a:p>
            <a:pPr marL="0" indent="0">
              <a:buNone/>
            </a:pPr>
            <a:r>
              <a:rPr lang="en-GB" sz="1700" dirty="0">
                <a:solidFill>
                  <a:schemeClr val="accent4">
                    <a:lumMod val="75000"/>
                  </a:schemeClr>
                </a:solidFill>
              </a:rPr>
              <a:t>Aborted Take-off</a:t>
            </a:r>
          </a:p>
          <a:p>
            <a:r>
              <a:rPr lang="en-GB" sz="1700" dirty="0">
                <a:solidFill>
                  <a:schemeClr val="accent4">
                    <a:lumMod val="75000"/>
                  </a:schemeClr>
                </a:solidFill>
              </a:rPr>
              <a:t>Has more than 400 and range between 0 – 1000 Altitude Bin </a:t>
            </a:r>
          </a:p>
          <a:p>
            <a:pPr marL="0" indent="0">
              <a:buNone/>
            </a:pPr>
            <a:r>
              <a:rPr lang="en-GB" sz="1700" dirty="0">
                <a:solidFill>
                  <a:schemeClr val="accent2"/>
                </a:solidFill>
              </a:rPr>
              <a:t>Engine Shut Down</a:t>
            </a:r>
          </a:p>
          <a:p>
            <a:r>
              <a:rPr lang="en-GB" sz="1700" dirty="0">
                <a:solidFill>
                  <a:schemeClr val="accent2"/>
                </a:solidFill>
              </a:rPr>
              <a:t>Has more than 400 and less than 600 range between 0 – 1000 Altitude Bin</a:t>
            </a:r>
          </a:p>
          <a:p>
            <a:pPr marL="0" indent="0">
              <a:buNone/>
            </a:pPr>
            <a:r>
              <a:rPr lang="en-GB" sz="1700" dirty="0">
                <a:solidFill>
                  <a:schemeClr val="accent6"/>
                </a:solidFill>
              </a:rPr>
              <a:t>Other</a:t>
            </a:r>
          </a:p>
          <a:p>
            <a:r>
              <a:rPr lang="en-GB" sz="1700" dirty="0">
                <a:solidFill>
                  <a:schemeClr val="accent6"/>
                </a:solidFill>
              </a:rPr>
              <a:t>Has more than Equal 600 To more than 800 range between 0 – 1000 Altitude Bin</a:t>
            </a:r>
          </a:p>
          <a:p>
            <a:pPr marL="0" indent="0">
              <a:buNone/>
            </a:pPr>
            <a:r>
              <a:rPr lang="en-GB" sz="1700" dirty="0">
                <a:solidFill>
                  <a:srgbClr val="FF0000"/>
                </a:solidFill>
              </a:rPr>
              <a:t>Precautionary Landing</a:t>
            </a:r>
          </a:p>
          <a:p>
            <a:r>
              <a:rPr lang="en-GB" sz="1700" dirty="0">
                <a:solidFill>
                  <a:srgbClr val="FF0000"/>
                </a:solidFill>
              </a:rPr>
              <a:t>Has more than 800 To 1600 range between 0 – 1000 Altitude Bin</a:t>
            </a:r>
          </a:p>
          <a:p>
            <a:endParaRPr lang="en-GB" sz="1700" dirty="0">
              <a:solidFill>
                <a:srgbClr val="FF0000"/>
              </a:solidFill>
            </a:endParaRPr>
          </a:p>
          <a:p>
            <a:endParaRPr lang="en-GB" sz="1700" dirty="0">
              <a:solidFill>
                <a:srgbClr val="FF0000"/>
              </a:solidFill>
            </a:endParaRPr>
          </a:p>
          <a:p>
            <a:endParaRPr lang="en-GB" sz="1700" dirty="0">
              <a:solidFill>
                <a:srgbClr val="FF0000"/>
              </a:solidFill>
            </a:endParaRPr>
          </a:p>
        </p:txBody>
      </p:sp>
      <p:pic>
        <p:nvPicPr>
          <p:cNvPr id="5" name="Content Placeholder 4" descr="A graph with numbers and a number on it&#10;&#10;Description automatically generated with medium confidence">
            <a:extLst>
              <a:ext uri="{FF2B5EF4-FFF2-40B4-BE49-F238E27FC236}">
                <a16:creationId xmlns:a16="http://schemas.microsoft.com/office/drawing/2014/main" id="{1FCD8956-121C-8045-35FC-72CF0733A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0" y="1381659"/>
            <a:ext cx="6656832" cy="3994098"/>
          </a:xfrm>
          <a:prstGeom prst="rect">
            <a:avLst/>
          </a:prstGeom>
        </p:spPr>
      </p:pic>
    </p:spTree>
    <p:extLst>
      <p:ext uri="{BB962C8B-B14F-4D97-AF65-F5344CB8AC3E}">
        <p14:creationId xmlns:p14="http://schemas.microsoft.com/office/powerpoint/2010/main" val="1397897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2E78BF-261D-62E7-A76F-D911F8E340D7}"/>
              </a:ext>
            </a:extLst>
          </p:cNvPr>
          <p:cNvSpPr>
            <a:spLocks noGrp="1"/>
          </p:cNvSpPr>
          <p:nvPr>
            <p:ph type="title"/>
          </p:nvPr>
        </p:nvSpPr>
        <p:spPr>
          <a:xfrm>
            <a:off x="643278" y="889954"/>
            <a:ext cx="3429000" cy="1206448"/>
          </a:xfrm>
        </p:spPr>
        <p:txBody>
          <a:bodyPr anchor="b">
            <a:noAutofit/>
          </a:bodyPr>
          <a:lstStyle/>
          <a:p>
            <a:r>
              <a:rPr lang="en-GB" sz="2500" dirty="0"/>
              <a:t>Relation between Pilot Warning and Effect of Bird Strikes</a:t>
            </a:r>
            <a:endParaRPr lang="en-US" sz="2500" dirty="0"/>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8">
            <a:extLst>
              <a:ext uri="{FF2B5EF4-FFF2-40B4-BE49-F238E27FC236}">
                <a16:creationId xmlns:a16="http://schemas.microsoft.com/office/drawing/2014/main" id="{BBDD43B3-4974-850D-2276-102F7261E243}"/>
              </a:ext>
            </a:extLst>
          </p:cNvPr>
          <p:cNvSpPr>
            <a:spLocks noGrp="1"/>
          </p:cNvSpPr>
          <p:nvPr>
            <p:ph idx="1"/>
          </p:nvPr>
        </p:nvSpPr>
        <p:spPr>
          <a:xfrm>
            <a:off x="630936" y="2807208"/>
            <a:ext cx="3429000" cy="3410712"/>
          </a:xfrm>
        </p:spPr>
        <p:txBody>
          <a:bodyPr anchor="t">
            <a:normAutofit fontScale="55000" lnSpcReduction="20000"/>
          </a:bodyPr>
          <a:lstStyle/>
          <a:p>
            <a:pPr marL="0" indent="0">
              <a:buNone/>
            </a:pPr>
            <a:r>
              <a:rPr lang="en-GB" sz="2400" dirty="0">
                <a:solidFill>
                  <a:schemeClr val="accent4">
                    <a:lumMod val="75000"/>
                  </a:schemeClr>
                </a:solidFill>
              </a:rPr>
              <a:t>Aborted Take-off</a:t>
            </a:r>
          </a:p>
          <a:p>
            <a:r>
              <a:rPr lang="en-GB" sz="2400" dirty="0">
                <a:solidFill>
                  <a:srgbClr val="FF0000"/>
                </a:solidFill>
              </a:rPr>
              <a:t>N Has more than 0 more than 200 range </a:t>
            </a:r>
          </a:p>
          <a:p>
            <a:r>
              <a:rPr lang="en-US" sz="2200" dirty="0">
                <a:solidFill>
                  <a:srgbClr val="FF0000"/>
                </a:solidFill>
              </a:rPr>
              <a:t>Y</a:t>
            </a:r>
            <a:r>
              <a:rPr lang="en-US" sz="2200" dirty="0"/>
              <a:t> </a:t>
            </a:r>
            <a:r>
              <a:rPr lang="en-GB" sz="2000" dirty="0">
                <a:solidFill>
                  <a:srgbClr val="FF0000"/>
                </a:solidFill>
              </a:rPr>
              <a:t>Has more than 0 To more than 200 </a:t>
            </a:r>
            <a:endParaRPr lang="en-US" sz="2200" dirty="0"/>
          </a:p>
          <a:p>
            <a:pPr marL="0" indent="0">
              <a:buNone/>
            </a:pPr>
            <a:r>
              <a:rPr lang="en-GB" sz="2400" dirty="0">
                <a:solidFill>
                  <a:schemeClr val="accent2"/>
                </a:solidFill>
              </a:rPr>
              <a:t>Engine Shut Down</a:t>
            </a:r>
          </a:p>
          <a:p>
            <a:r>
              <a:rPr lang="en-GB" sz="2400" dirty="0">
                <a:solidFill>
                  <a:srgbClr val="FF0000"/>
                </a:solidFill>
              </a:rPr>
              <a:t>N Has more than 200 Less than 400 range </a:t>
            </a:r>
          </a:p>
          <a:p>
            <a:r>
              <a:rPr lang="en-US" sz="2200" dirty="0">
                <a:solidFill>
                  <a:srgbClr val="FF0000"/>
                </a:solidFill>
              </a:rPr>
              <a:t>Y</a:t>
            </a:r>
            <a:r>
              <a:rPr lang="en-US" sz="2200" dirty="0"/>
              <a:t> </a:t>
            </a:r>
            <a:r>
              <a:rPr lang="en-GB" sz="2000" dirty="0">
                <a:solidFill>
                  <a:srgbClr val="FF0000"/>
                </a:solidFill>
              </a:rPr>
              <a:t>Has more than 200 To Less than 400 </a:t>
            </a:r>
            <a:endParaRPr lang="en-US" sz="2200" dirty="0"/>
          </a:p>
          <a:p>
            <a:pPr marL="0" indent="0">
              <a:buNone/>
            </a:pPr>
            <a:r>
              <a:rPr lang="en-GB" sz="2400" dirty="0">
                <a:solidFill>
                  <a:schemeClr val="accent6"/>
                </a:solidFill>
              </a:rPr>
              <a:t>Other</a:t>
            </a:r>
          </a:p>
          <a:p>
            <a:r>
              <a:rPr lang="en-GB" sz="2400" dirty="0">
                <a:solidFill>
                  <a:srgbClr val="00B050"/>
                </a:solidFill>
              </a:rPr>
              <a:t>N Has more than 200 Less than 600</a:t>
            </a:r>
          </a:p>
          <a:p>
            <a:r>
              <a:rPr lang="en-US" sz="2200" dirty="0">
                <a:solidFill>
                  <a:srgbClr val="00B050"/>
                </a:solidFill>
              </a:rPr>
              <a:t>Y </a:t>
            </a:r>
            <a:r>
              <a:rPr lang="en-GB" sz="2000" dirty="0">
                <a:solidFill>
                  <a:srgbClr val="00B050"/>
                </a:solidFill>
              </a:rPr>
              <a:t>Has more than 400 To more than 800 </a:t>
            </a:r>
            <a:endParaRPr lang="en-US" sz="2200" dirty="0">
              <a:solidFill>
                <a:srgbClr val="00B050"/>
              </a:solidFill>
            </a:endParaRPr>
          </a:p>
          <a:p>
            <a:pPr marL="0" indent="0">
              <a:buNone/>
            </a:pPr>
            <a:r>
              <a:rPr lang="en-GB" sz="2400" dirty="0">
                <a:solidFill>
                  <a:srgbClr val="FF0000"/>
                </a:solidFill>
              </a:rPr>
              <a:t>Precautionary Landing</a:t>
            </a:r>
          </a:p>
          <a:p>
            <a:r>
              <a:rPr lang="en-GB" sz="2400" dirty="0">
                <a:solidFill>
                  <a:srgbClr val="FF0000"/>
                </a:solidFill>
              </a:rPr>
              <a:t>N Has more than 600 To 1200</a:t>
            </a:r>
          </a:p>
          <a:p>
            <a:r>
              <a:rPr lang="en-US" sz="2200" dirty="0">
                <a:solidFill>
                  <a:srgbClr val="FF0000"/>
                </a:solidFill>
              </a:rPr>
              <a:t>Y</a:t>
            </a:r>
            <a:r>
              <a:rPr lang="en-US" sz="2200" dirty="0"/>
              <a:t> </a:t>
            </a:r>
            <a:r>
              <a:rPr lang="en-GB" sz="2000" dirty="0">
                <a:solidFill>
                  <a:srgbClr val="FF0000"/>
                </a:solidFill>
              </a:rPr>
              <a:t>Has more than 400 To more than 800 </a:t>
            </a:r>
            <a:endParaRPr lang="en-US" sz="2200" dirty="0"/>
          </a:p>
        </p:txBody>
      </p:sp>
      <p:pic>
        <p:nvPicPr>
          <p:cNvPr id="5" name="Content Placeholder 4" descr="A graph of a number of different colored squares&#10;&#10;Description automatically generated with medium confidence">
            <a:extLst>
              <a:ext uri="{FF2B5EF4-FFF2-40B4-BE49-F238E27FC236}">
                <a16:creationId xmlns:a16="http://schemas.microsoft.com/office/drawing/2014/main" id="{46AE8C61-12EF-5125-A7E4-937924BA6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57884"/>
            <a:ext cx="6903720" cy="4142231"/>
          </a:xfrm>
          <a:prstGeom prst="rect">
            <a:avLst/>
          </a:prstGeom>
        </p:spPr>
      </p:pic>
    </p:spTree>
    <p:extLst>
      <p:ext uri="{BB962C8B-B14F-4D97-AF65-F5344CB8AC3E}">
        <p14:creationId xmlns:p14="http://schemas.microsoft.com/office/powerpoint/2010/main" val="274999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Many question marks on black background">
            <a:extLst>
              <a:ext uri="{FF2B5EF4-FFF2-40B4-BE49-F238E27FC236}">
                <a16:creationId xmlns:a16="http://schemas.microsoft.com/office/drawing/2014/main" id="{9DD5551F-94E1-6EDF-2E15-31456C956C26}"/>
              </a:ext>
            </a:extLst>
          </p:cNvPr>
          <p:cNvPicPr>
            <a:picLocks noChangeAspect="1"/>
          </p:cNvPicPr>
          <p:nvPr/>
        </p:nvPicPr>
        <p:blipFill>
          <a:blip r:embed="rId2">
            <a:alphaModFix amt="40000"/>
          </a:blip>
          <a:srcRect t="8964"/>
          <a:stretch/>
        </p:blipFill>
        <p:spPr>
          <a:xfrm>
            <a:off x="128585" y="115194"/>
            <a:ext cx="11934817" cy="6627613"/>
          </a:xfrm>
          <a:prstGeom prst="rect">
            <a:avLst/>
          </a:prstGeom>
        </p:spPr>
      </p:pic>
      <p:sp>
        <p:nvSpPr>
          <p:cNvPr id="2" name="Title 1">
            <a:extLst>
              <a:ext uri="{FF2B5EF4-FFF2-40B4-BE49-F238E27FC236}">
                <a16:creationId xmlns:a16="http://schemas.microsoft.com/office/drawing/2014/main" id="{7AA3CC74-E59E-753F-D779-60C4E273E2A1}"/>
              </a:ext>
            </a:extLst>
          </p:cNvPr>
          <p:cNvSpPr>
            <a:spLocks noGrp="1"/>
          </p:cNvSpPr>
          <p:nvPr>
            <p:ph type="title"/>
          </p:nvPr>
        </p:nvSpPr>
        <p:spPr>
          <a:xfrm>
            <a:off x="728663" y="1422400"/>
            <a:ext cx="5505449" cy="2387600"/>
          </a:xfrm>
        </p:spPr>
        <p:txBody>
          <a:bodyPr vert="horz" lIns="91440" tIns="45720" rIns="91440" bIns="45720" rtlCol="0" anchor="b">
            <a:normAutofit/>
          </a:bodyPr>
          <a:lstStyle/>
          <a:p>
            <a:r>
              <a:rPr lang="en-US" sz="5000">
                <a:solidFill>
                  <a:schemeClr val="bg1"/>
                </a:solidFill>
              </a:rPr>
              <a:t>Thanks, You </a:t>
            </a:r>
          </a:p>
        </p:txBody>
      </p:sp>
      <p:sp>
        <p:nvSpPr>
          <p:cNvPr id="31" name="Rectangle 3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694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BC51A2-DF5F-E2D6-B8DB-C41A55E3A064}"/>
              </a:ext>
            </a:extLst>
          </p:cNvPr>
          <p:cNvSpPr/>
          <p:nvPr/>
        </p:nvSpPr>
        <p:spPr>
          <a:xfrm>
            <a:off x="8672945" y="180460"/>
            <a:ext cx="3177309" cy="6571322"/>
          </a:xfrm>
          <a:prstGeom prst="rect">
            <a:avLst/>
          </a:prstGeom>
          <a:pattFill prst="pct80">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B776A-75C9-8AE4-FBC7-8AC84935232A}"/>
              </a:ext>
            </a:extLst>
          </p:cNvPr>
          <p:cNvSpPr>
            <a:spLocks noGrp="1"/>
          </p:cNvSpPr>
          <p:nvPr>
            <p:ph type="title"/>
          </p:nvPr>
        </p:nvSpPr>
        <p:spPr>
          <a:xfrm>
            <a:off x="3224568" y="87359"/>
            <a:ext cx="5257800" cy="623166"/>
          </a:xfrm>
        </p:spPr>
        <p:txBody>
          <a:bodyPr>
            <a:normAutofit fontScale="90000"/>
          </a:bodyPr>
          <a:lstStyle/>
          <a:p>
            <a:r>
              <a:rPr lang="en-GB" dirty="0"/>
              <a:t>Analysis</a:t>
            </a:r>
            <a:endParaRPr lang="en-US" dirty="0"/>
          </a:p>
        </p:txBody>
      </p:sp>
      <p:sp>
        <p:nvSpPr>
          <p:cNvPr id="5" name="TextBox 4">
            <a:extLst>
              <a:ext uri="{FF2B5EF4-FFF2-40B4-BE49-F238E27FC236}">
                <a16:creationId xmlns:a16="http://schemas.microsoft.com/office/drawing/2014/main" id="{7928C6A3-6AB4-0615-687E-AD0ACA8C26F2}"/>
              </a:ext>
            </a:extLst>
          </p:cNvPr>
          <p:cNvSpPr txBox="1"/>
          <p:nvPr/>
        </p:nvSpPr>
        <p:spPr>
          <a:xfrm>
            <a:off x="764310" y="5378995"/>
            <a:ext cx="7003472" cy="768480"/>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500" b="1" i="0" u="none" strike="noStrike" kern="0" cap="none" spc="0" normalizeH="0" baseline="0" noProof="0" dirty="0">
                <a:ln>
                  <a:noFill/>
                </a:ln>
                <a:solidFill>
                  <a:srgbClr val="7030A0"/>
                </a:solidFill>
                <a:effectLst/>
                <a:uLnTx/>
                <a:uFillTx/>
                <a:latin typeface="Nunito"/>
                <a:sym typeface="Nunito"/>
              </a:rPr>
              <a:t>Order Month:</a:t>
            </a:r>
            <a:r>
              <a:rPr kumimoji="0" lang="en-GB" sz="1500" b="0" i="0" u="none" strike="noStrike" kern="0" cap="none" spc="0" normalizeH="0" baseline="0" noProof="0" dirty="0">
                <a:ln>
                  <a:noFill/>
                </a:ln>
                <a:solidFill>
                  <a:srgbClr val="7030A0"/>
                </a:solidFill>
                <a:effectLst/>
                <a:uLnTx/>
                <a:uFillTx/>
                <a:latin typeface="Nunito"/>
                <a:sym typeface="Nunito"/>
              </a:rPr>
              <a:t> Month in which the order was placed, for seasonality analysis. </a:t>
            </a:r>
          </a:p>
          <a:p>
            <a:pPr marL="0" marR="0" lvl="0" indent="0" algn="l" defTabSz="914400" rtl="0" eaLnBrk="1" fontAlgn="auto" latinLnBrk="0" hangingPunct="1">
              <a:lnSpc>
                <a:spcPct val="115000"/>
              </a:lnSpc>
              <a:spcBef>
                <a:spcPts val="1200"/>
              </a:spcBef>
              <a:spcAft>
                <a:spcPts val="1200"/>
              </a:spcAft>
              <a:buClr>
                <a:srgbClr val="424242"/>
              </a:buClr>
              <a:buSzPts val="1300"/>
              <a:buFont typeface="Nunito"/>
              <a:buNone/>
              <a:tabLst/>
              <a:defRPr/>
            </a:pPr>
            <a:r>
              <a:rPr kumimoji="0" lang="en-GB" sz="1500" b="1" i="0" u="none" strike="noStrike" kern="0" cap="none" spc="0" normalizeH="0" baseline="0" noProof="0" dirty="0">
                <a:ln>
                  <a:noFill/>
                </a:ln>
                <a:solidFill>
                  <a:srgbClr val="7030A0"/>
                </a:solidFill>
                <a:effectLst/>
                <a:uLnTx/>
                <a:uFillTx/>
                <a:latin typeface="Nunito"/>
                <a:sym typeface="Nunito"/>
              </a:rPr>
              <a:t>Order Year: </a:t>
            </a:r>
            <a:r>
              <a:rPr kumimoji="0" lang="en-GB" sz="1500" b="0" i="0" u="none" strike="noStrike" kern="0" cap="none" spc="0" normalizeH="0" baseline="0" noProof="0" dirty="0">
                <a:ln>
                  <a:noFill/>
                </a:ln>
                <a:solidFill>
                  <a:srgbClr val="7030A0"/>
                </a:solidFill>
                <a:effectLst/>
                <a:uLnTx/>
                <a:uFillTx/>
                <a:latin typeface="Nunito"/>
                <a:sym typeface="Nunito"/>
              </a:rPr>
              <a:t>Year in which the order was placed, for trend analysis.</a:t>
            </a:r>
          </a:p>
        </p:txBody>
      </p:sp>
      <p:sp>
        <p:nvSpPr>
          <p:cNvPr id="7" name="TextBox 6">
            <a:extLst>
              <a:ext uri="{FF2B5EF4-FFF2-40B4-BE49-F238E27FC236}">
                <a16:creationId xmlns:a16="http://schemas.microsoft.com/office/drawing/2014/main" id="{3798A378-3FA7-9847-CAE4-B6FFFDF86D8F}"/>
              </a:ext>
            </a:extLst>
          </p:cNvPr>
          <p:cNvSpPr txBox="1"/>
          <p:nvPr/>
        </p:nvSpPr>
        <p:spPr>
          <a:xfrm>
            <a:off x="671946" y="1520785"/>
            <a:ext cx="5590309" cy="3816429"/>
          </a:xfrm>
          <a:prstGeom prst="rect">
            <a:avLst/>
          </a:prstGeom>
          <a:noFill/>
        </p:spPr>
        <p:txBody>
          <a:bodyPr wrap="square">
            <a:spAutoFit/>
          </a:bodyPr>
          <a:lstStyle/>
          <a:p>
            <a:r>
              <a:rPr lang="en-GB" sz="1600" b="1" i="0" u="none" strike="noStrike" dirty="0">
                <a:solidFill>
                  <a:srgbClr val="000000"/>
                </a:solidFill>
                <a:effectLst/>
                <a:latin typeface="Aptos Narrow" panose="020B0004020202020204" pitchFamily="34" charset="0"/>
              </a:rPr>
              <a:t>Region:</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region where the order was placed</a:t>
            </a:r>
            <a:endParaRPr lang="en-GB" sz="1600" dirty="0">
              <a:solidFill>
                <a:srgbClr val="000000"/>
              </a:solidFill>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Country</a:t>
            </a:r>
            <a:r>
              <a:rPr lang="en-GB" sz="1600" b="1"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where the order was placed</a:t>
            </a:r>
            <a:endParaRPr lang="en-GB" sz="1600" dirty="0"/>
          </a:p>
          <a:p>
            <a:r>
              <a:rPr lang="en-GB" sz="1600" b="1" i="0" u="none" strike="noStrike" dirty="0">
                <a:solidFill>
                  <a:srgbClr val="000000"/>
                </a:solidFill>
                <a:effectLst/>
                <a:latin typeface="Aptos Narrow" panose="020B0004020202020204" pitchFamily="34" charset="0"/>
              </a:rPr>
              <a:t>Item Type </a:t>
            </a:r>
            <a:r>
              <a:rPr lang="en-GB" sz="1600" b="0" i="0" u="none" strike="noStrike" dirty="0">
                <a:solidFill>
                  <a:srgbClr val="000000"/>
                </a:solidFill>
                <a:effectLst/>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Cosmetics, Baby Food, Office Supplies</a:t>
            </a:r>
            <a:endParaRPr lang="en-GB" sz="1600" dirty="0">
              <a:solidFill>
                <a:srgbClr val="000000"/>
              </a:solidFill>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Sales Channel</a:t>
            </a:r>
            <a:r>
              <a:rPr lang="en-GB" sz="1600" b="1" dirty="0"/>
              <a:t> </a:t>
            </a:r>
            <a:r>
              <a:rPr lang="en-GB" sz="1600" dirty="0"/>
              <a:t>: Online , Offline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through sale was made </a:t>
            </a:r>
            <a:endParaRPr lang="en-GB" sz="1600" dirty="0"/>
          </a:p>
          <a:p>
            <a:r>
              <a:rPr lang="en-GB" sz="1600" b="1" i="0" u="none" strike="noStrike" dirty="0">
                <a:solidFill>
                  <a:srgbClr val="000000"/>
                </a:solidFill>
                <a:effectLst/>
                <a:latin typeface="Aptos Narrow" panose="020B0004020202020204" pitchFamily="34" charset="0"/>
              </a:rPr>
              <a:t>Order Priority</a:t>
            </a:r>
            <a:r>
              <a:rPr lang="en-GB" sz="1600" b="1" dirty="0"/>
              <a:t> :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(C - Critical, H - High, L - Low, M - Medium)</a:t>
            </a:r>
            <a:endParaRPr lang="en-GB" sz="1600" dirty="0"/>
          </a:p>
          <a:p>
            <a:r>
              <a:rPr lang="en-GB" sz="1600" b="1" i="0" u="none" strike="noStrike" dirty="0">
                <a:solidFill>
                  <a:srgbClr val="000000"/>
                </a:solidFill>
                <a:effectLst/>
                <a:latin typeface="Aptos Narrow" panose="020B0004020202020204" pitchFamily="34" charset="0"/>
              </a:rPr>
              <a:t>Order Date</a:t>
            </a:r>
            <a:r>
              <a:rPr lang="en-GB" sz="1600" b="0" i="0" u="none" strike="noStrike" dirty="0">
                <a:solidFill>
                  <a:srgbClr val="000000"/>
                </a:solidFill>
                <a:effectLst/>
                <a:latin typeface="Aptos Narrow" panose="020B0004020202020204" pitchFamily="34" charset="0"/>
              </a:rPr>
              <a:t>: Which Date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order was placed</a:t>
            </a:r>
            <a:endParaRPr lang="en-GB" sz="1600" dirty="0"/>
          </a:p>
          <a:p>
            <a:r>
              <a:rPr lang="en-GB" sz="1600" b="1" i="0" u="none" strike="noStrike" dirty="0">
                <a:solidFill>
                  <a:srgbClr val="000000"/>
                </a:solidFill>
                <a:effectLst/>
                <a:latin typeface="Aptos Narrow" panose="020B0004020202020204" pitchFamily="34" charset="0"/>
              </a:rPr>
              <a:t>Order ID</a:t>
            </a:r>
            <a:r>
              <a:rPr lang="en-GB" sz="1600" b="1" dirty="0"/>
              <a:t> </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Unique identifier for each order</a:t>
            </a:r>
            <a:endParaRPr lang="en-GB" sz="1600" dirty="0"/>
          </a:p>
          <a:p>
            <a:r>
              <a:rPr lang="en-GB" sz="1600" b="1" i="0" u="none" strike="noStrike" dirty="0">
                <a:solidFill>
                  <a:srgbClr val="000000"/>
                </a:solidFill>
                <a:effectLst/>
                <a:latin typeface="Aptos Narrow" panose="020B0004020202020204" pitchFamily="34" charset="0"/>
              </a:rPr>
              <a:t>Ship Date</a:t>
            </a:r>
            <a:r>
              <a:rPr lang="en-GB" sz="1600" b="0" i="0" u="none" strike="noStrike" dirty="0">
                <a:solidFill>
                  <a:srgbClr val="000000"/>
                </a:solidFill>
                <a:effectLst/>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date when the order was shipped</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Units Sold</a:t>
            </a:r>
            <a:r>
              <a:rPr lang="en-GB" sz="1600" dirty="0">
                <a:solidFill>
                  <a:srgbClr val="000000"/>
                </a:solidFill>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Number of units sold in the order</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Unit Price</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Price per unit </a:t>
            </a:r>
            <a:endParaRPr lang="en-GB" sz="1600" dirty="0"/>
          </a:p>
          <a:p>
            <a:r>
              <a:rPr lang="en-GB" sz="1600" b="1" i="0" u="none" strike="noStrike" dirty="0">
                <a:solidFill>
                  <a:srgbClr val="000000"/>
                </a:solidFill>
                <a:effectLst/>
                <a:latin typeface="Aptos Narrow" panose="020B0004020202020204" pitchFamily="34" charset="0"/>
              </a:rPr>
              <a:t>Unit Cost</a:t>
            </a:r>
            <a:r>
              <a:rPr lang="en-GB" sz="1600" b="0" i="0" u="none" strike="noStrike" dirty="0">
                <a:solidFill>
                  <a:srgbClr val="000000"/>
                </a:solidFill>
                <a:effectLst/>
                <a:latin typeface="Aptos Narrow" panose="020B0004020202020204" pitchFamily="34" charset="0"/>
              </a:rPr>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Cost per unit </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Total Revenue</a:t>
            </a:r>
            <a:r>
              <a:rPr lang="en-GB" sz="1600" dirty="0">
                <a:solidFill>
                  <a:srgbClr val="000000"/>
                </a:solidFill>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Total revenue generated from the order</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Total Cost</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Total cost from the order</a:t>
            </a:r>
            <a:endParaRPr lang="en-GB" sz="1600" dirty="0"/>
          </a:p>
          <a:p>
            <a:r>
              <a:rPr lang="en-GB" sz="1600" b="1" i="0" u="none" strike="noStrike" dirty="0">
                <a:solidFill>
                  <a:srgbClr val="000000"/>
                </a:solidFill>
                <a:effectLst/>
                <a:latin typeface="Aptos Narrow" panose="020B0004020202020204" pitchFamily="34" charset="0"/>
              </a:rPr>
              <a:t>Total Profit</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Profit generated from the order.</a:t>
            </a:r>
          </a:p>
          <a:p>
            <a:endParaRPr lang="en-US" dirty="0"/>
          </a:p>
        </p:txBody>
      </p:sp>
      <p:sp>
        <p:nvSpPr>
          <p:cNvPr id="11" name="TextBox 10">
            <a:extLst>
              <a:ext uri="{FF2B5EF4-FFF2-40B4-BE49-F238E27FC236}">
                <a16:creationId xmlns:a16="http://schemas.microsoft.com/office/drawing/2014/main" id="{660D8469-50D6-2C94-4E87-D9D5D94C00CD}"/>
              </a:ext>
            </a:extLst>
          </p:cNvPr>
          <p:cNvSpPr txBox="1"/>
          <p:nvPr/>
        </p:nvSpPr>
        <p:spPr>
          <a:xfrm>
            <a:off x="1142999" y="988292"/>
            <a:ext cx="1823191" cy="523220"/>
          </a:xfrm>
          <a:prstGeom prst="rect">
            <a:avLst/>
          </a:prstGeom>
          <a:noFill/>
        </p:spPr>
        <p:txBody>
          <a:bodyPr wrap="none" rtlCol="0">
            <a:spAutoFit/>
          </a:bodyPr>
          <a:lstStyle/>
          <a:p>
            <a:r>
              <a:rPr lang="en-GB" sz="2800" b="1" dirty="0">
                <a:solidFill>
                  <a:schemeClr val="accent1">
                    <a:lumMod val="75000"/>
                  </a:schemeClr>
                </a:solidFill>
              </a:rPr>
              <a:t>Attributes</a:t>
            </a:r>
            <a:endParaRPr lang="en-US" sz="2800" b="1" dirty="0">
              <a:solidFill>
                <a:schemeClr val="accent1">
                  <a:lumMod val="75000"/>
                </a:schemeClr>
              </a:solidFill>
            </a:endParaRPr>
          </a:p>
        </p:txBody>
      </p:sp>
      <p:sp>
        <p:nvSpPr>
          <p:cNvPr id="13" name="TextBox 12">
            <a:extLst>
              <a:ext uri="{FF2B5EF4-FFF2-40B4-BE49-F238E27FC236}">
                <a16:creationId xmlns:a16="http://schemas.microsoft.com/office/drawing/2014/main" id="{F8447C1D-F500-EA98-389A-C89EF2DB6115}"/>
              </a:ext>
            </a:extLst>
          </p:cNvPr>
          <p:cNvSpPr txBox="1"/>
          <p:nvPr/>
        </p:nvSpPr>
        <p:spPr>
          <a:xfrm>
            <a:off x="8847199" y="593422"/>
            <a:ext cx="2818272" cy="604729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p>
            <a:pPr marL="0" marR="0" lvl="0" indent="0" algn="l" defTabSz="914400" rtl="0" eaLnBrk="1" fontAlgn="auto" latinLnBrk="0" hangingPunct="1">
              <a:lnSpc>
                <a:spcPct val="115000"/>
              </a:lnSpc>
              <a:spcBef>
                <a:spcPts val="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Revenue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Units Sold</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Profit</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Cost</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Region</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Item Type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Sales Channel</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Units Sold by Item Type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Processing Time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Profit Margin</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Top selling items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Top selling regions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Top sales channels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Average order value</a:t>
            </a:r>
            <a:endParaRPr lang="en-US" sz="1600" b="1" dirty="0">
              <a:solidFill>
                <a:schemeClr val="accent5">
                  <a:lumMod val="50000"/>
                </a:schemeClr>
              </a:solidFill>
              <a:effectLst/>
              <a:highlight>
                <a:srgbClr val="FFFFFF"/>
              </a:highlight>
              <a:latin typeface="Consolas" panose="020B0609020204030204" pitchFamily="49" charset="0"/>
            </a:endParaRPr>
          </a:p>
        </p:txBody>
      </p:sp>
      <p:sp>
        <p:nvSpPr>
          <p:cNvPr id="20" name="TextBox 19">
            <a:extLst>
              <a:ext uri="{FF2B5EF4-FFF2-40B4-BE49-F238E27FC236}">
                <a16:creationId xmlns:a16="http://schemas.microsoft.com/office/drawing/2014/main" id="{C30A658D-9E42-1D08-F335-7678CBA31EC2}"/>
              </a:ext>
            </a:extLst>
          </p:cNvPr>
          <p:cNvSpPr txBox="1"/>
          <p:nvPr/>
        </p:nvSpPr>
        <p:spPr>
          <a:xfrm>
            <a:off x="9465394" y="180460"/>
            <a:ext cx="1449115" cy="369332"/>
          </a:xfrm>
          <a:prstGeom prst="rect">
            <a:avLst/>
          </a:prstGeom>
          <a:noFill/>
        </p:spPr>
        <p:txBody>
          <a:bodyPr wrap="none" rtlCol="0">
            <a:spAutoFit/>
          </a:bodyPr>
          <a:lstStyle/>
          <a:p>
            <a:r>
              <a:rPr lang="en" b="1" dirty="0"/>
              <a:t>Key Metrics </a:t>
            </a:r>
            <a:endParaRPr lang="en-US" b="1" dirty="0"/>
          </a:p>
        </p:txBody>
      </p:sp>
    </p:spTree>
    <p:extLst>
      <p:ext uri="{BB962C8B-B14F-4D97-AF65-F5344CB8AC3E}">
        <p14:creationId xmlns:p14="http://schemas.microsoft.com/office/powerpoint/2010/main" val="1287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75829D-772F-466D-654B-B4E271783273}"/>
              </a:ext>
            </a:extLst>
          </p:cNvPr>
          <p:cNvSpPr txBox="1"/>
          <p:nvPr/>
        </p:nvSpPr>
        <p:spPr>
          <a:xfrm>
            <a:off x="6912037" y="2747880"/>
            <a:ext cx="3663600" cy="784830"/>
          </a:xfrm>
          <a:prstGeom prst="rect">
            <a:avLst/>
          </a:prstGeom>
          <a:noFill/>
        </p:spPr>
        <p:txBody>
          <a:bodyPr wrap="square">
            <a:spAutoFit/>
          </a:bodyPr>
          <a:lstStyle/>
          <a:p>
            <a:r>
              <a:rPr lang="en" sz="4500" dirty="0">
                <a:solidFill>
                  <a:srgbClr val="13F2F2"/>
                </a:solidFill>
              </a:rPr>
              <a:t>Data Analysis</a:t>
            </a:r>
            <a:endParaRPr lang="en-US" sz="4500" dirty="0"/>
          </a:p>
        </p:txBody>
      </p:sp>
    </p:spTree>
    <p:extLst>
      <p:ext uri="{BB962C8B-B14F-4D97-AF65-F5344CB8AC3E}">
        <p14:creationId xmlns:p14="http://schemas.microsoft.com/office/powerpoint/2010/main" val="89975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999C-92DF-7047-3EE8-3EFF506171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endParaRPr lang="en-US" sz="3600" dirty="0">
              <a:solidFill>
                <a:schemeClr val="tx1">
                  <a:lumMod val="85000"/>
                  <a:lumOff val="15000"/>
                </a:schemeClr>
              </a:solidFill>
            </a:endParaRPr>
          </a:p>
        </p:txBody>
      </p:sp>
      <p:cxnSp>
        <p:nvCxnSpPr>
          <p:cNvPr id="42" name="Straight Connector 4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screenshot of a computer screen">
            <a:extLst>
              <a:ext uri="{FF2B5EF4-FFF2-40B4-BE49-F238E27FC236}">
                <a16:creationId xmlns:a16="http://schemas.microsoft.com/office/drawing/2014/main" id="{66789F36-A24D-3E0F-CC34-2CE3A60ED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 y="0"/>
            <a:ext cx="11850624" cy="6858000"/>
          </a:xfrm>
          <a:prstGeom prst="rect">
            <a:avLst/>
          </a:prstGeom>
        </p:spPr>
      </p:pic>
    </p:spTree>
    <p:extLst>
      <p:ext uri="{BB962C8B-B14F-4D97-AF65-F5344CB8AC3E}">
        <p14:creationId xmlns:p14="http://schemas.microsoft.com/office/powerpoint/2010/main" val="326298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F7633-E7AF-B4B2-CA28-E178799DC230}"/>
              </a:ext>
            </a:extLst>
          </p:cNvPr>
          <p:cNvPicPr>
            <a:picLocks noChangeAspect="1"/>
          </p:cNvPicPr>
          <p:nvPr/>
        </p:nvPicPr>
        <p:blipFill>
          <a:blip r:embed="rId2"/>
          <a:stretch>
            <a:fillRect/>
          </a:stretch>
        </p:blipFill>
        <p:spPr>
          <a:xfrm>
            <a:off x="181887" y="0"/>
            <a:ext cx="11828225" cy="6858000"/>
          </a:xfrm>
          <a:prstGeom prst="rect">
            <a:avLst/>
          </a:prstGeom>
        </p:spPr>
      </p:pic>
    </p:spTree>
    <p:extLst>
      <p:ext uri="{BB962C8B-B14F-4D97-AF65-F5344CB8AC3E}">
        <p14:creationId xmlns:p14="http://schemas.microsoft.com/office/powerpoint/2010/main" val="141997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3C6AE4-93F0-CBE5-737E-9FBEF89811D3}"/>
              </a:ext>
            </a:extLst>
          </p:cNvPr>
          <p:cNvPicPr>
            <a:picLocks noChangeAspect="1"/>
          </p:cNvPicPr>
          <p:nvPr/>
        </p:nvPicPr>
        <p:blipFill>
          <a:blip r:embed="rId2"/>
          <a:stretch>
            <a:fillRect/>
          </a:stretch>
        </p:blipFill>
        <p:spPr>
          <a:xfrm>
            <a:off x="0" y="186845"/>
            <a:ext cx="12192000" cy="6484310"/>
          </a:xfrm>
          <a:prstGeom prst="rect">
            <a:avLst/>
          </a:prstGeom>
        </p:spPr>
      </p:pic>
    </p:spTree>
    <p:extLst>
      <p:ext uri="{BB962C8B-B14F-4D97-AF65-F5344CB8AC3E}">
        <p14:creationId xmlns:p14="http://schemas.microsoft.com/office/powerpoint/2010/main" val="277428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759A33-38C4-16C6-8846-2A6457B88BA6}"/>
              </a:ext>
            </a:extLst>
          </p:cNvPr>
          <p:cNvSpPr/>
          <p:nvPr/>
        </p:nvSpPr>
        <p:spPr>
          <a:xfrm>
            <a:off x="591697" y="1097454"/>
            <a:ext cx="2782439" cy="51555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A13E3D2-E3FB-B872-107A-00E9AE0CF4B7}"/>
              </a:ext>
            </a:extLst>
          </p:cNvPr>
          <p:cNvSpPr>
            <a:spLocks noGrp="1"/>
          </p:cNvSpPr>
          <p:nvPr>
            <p:ph type="title"/>
          </p:nvPr>
        </p:nvSpPr>
        <p:spPr>
          <a:xfrm>
            <a:off x="591697" y="227965"/>
            <a:ext cx="5846064" cy="732155"/>
          </a:xfrm>
        </p:spPr>
        <p:style>
          <a:lnRef idx="2">
            <a:schemeClr val="accent4"/>
          </a:lnRef>
          <a:fillRef idx="1">
            <a:schemeClr val="lt1"/>
          </a:fillRef>
          <a:effectRef idx="0">
            <a:schemeClr val="accent4"/>
          </a:effectRef>
          <a:fontRef idx="minor">
            <a:schemeClr val="dk1"/>
          </a:fontRef>
        </p:style>
        <p:txBody>
          <a:bodyPr>
            <a:normAutofit/>
          </a:bodyPr>
          <a:lstStyle/>
          <a:p>
            <a:r>
              <a:rPr lang="en-GB" sz="2800" dirty="0"/>
              <a:t>Profit Margin by Country and Region</a:t>
            </a:r>
            <a:endParaRPr lang="en-US" sz="2800" dirty="0"/>
          </a:p>
        </p:txBody>
      </p:sp>
      <p:pic>
        <p:nvPicPr>
          <p:cNvPr id="5" name="Picture 4">
            <a:extLst>
              <a:ext uri="{FF2B5EF4-FFF2-40B4-BE49-F238E27FC236}">
                <a16:creationId xmlns:a16="http://schemas.microsoft.com/office/drawing/2014/main" id="{98DAF2DE-01F9-FED8-BA6A-8C43BDECB959}"/>
              </a:ext>
            </a:extLst>
          </p:cNvPr>
          <p:cNvPicPr>
            <a:picLocks noChangeAspect="1"/>
          </p:cNvPicPr>
          <p:nvPr/>
        </p:nvPicPr>
        <p:blipFill>
          <a:blip r:embed="rId3"/>
          <a:stretch>
            <a:fillRect/>
          </a:stretch>
        </p:blipFill>
        <p:spPr>
          <a:xfrm>
            <a:off x="3514729" y="1097454"/>
            <a:ext cx="8567542" cy="4443808"/>
          </a:xfrm>
          <a:prstGeom prst="rect">
            <a:avLst/>
          </a:prstGeom>
        </p:spPr>
      </p:pic>
      <p:sp>
        <p:nvSpPr>
          <p:cNvPr id="6" name="TextBox 5">
            <a:extLst>
              <a:ext uri="{FF2B5EF4-FFF2-40B4-BE49-F238E27FC236}">
                <a16:creationId xmlns:a16="http://schemas.microsoft.com/office/drawing/2014/main" id="{64AEDDB5-22C7-870A-6DD6-C913A2E07576}"/>
              </a:ext>
            </a:extLst>
          </p:cNvPr>
          <p:cNvSpPr txBox="1"/>
          <p:nvPr/>
        </p:nvSpPr>
        <p:spPr>
          <a:xfrm>
            <a:off x="591697" y="1188085"/>
            <a:ext cx="2864735" cy="5078313"/>
          </a:xfrm>
          <a:prstGeom prst="rect">
            <a:avLst/>
          </a:prstGeom>
          <a:noFill/>
        </p:spPr>
        <p:txBody>
          <a:bodyPr wrap="square" rtlCol="0">
            <a:spAutoFit/>
          </a:bodyPr>
          <a:lstStyle/>
          <a:p>
            <a:r>
              <a:rPr lang="en-GB" b="1" dirty="0">
                <a:solidFill>
                  <a:schemeClr val="accent5">
                    <a:lumMod val="50000"/>
                  </a:schemeClr>
                </a:solidFill>
              </a:rPr>
              <a:t>By Country and Region:</a:t>
            </a:r>
          </a:p>
          <a:p>
            <a:r>
              <a:rPr lang="en-GB" b="1" dirty="0">
                <a:solidFill>
                  <a:schemeClr val="accent5">
                    <a:lumMod val="50000"/>
                  </a:schemeClr>
                </a:solidFill>
              </a:rPr>
              <a:t>Profit Margin by Country:</a:t>
            </a:r>
          </a:p>
          <a:p>
            <a:endParaRPr lang="en-GB" sz="1800" b="1" dirty="0">
              <a:solidFill>
                <a:schemeClr val="accent5">
                  <a:lumMod val="50000"/>
                </a:schemeClr>
              </a:solidFill>
            </a:endParaRPr>
          </a:p>
          <a:p>
            <a:r>
              <a:rPr lang="en" sz="1800" dirty="0">
                <a:solidFill>
                  <a:schemeClr val="accent5">
                    <a:lumMod val="50000"/>
                  </a:schemeClr>
                </a:solidFill>
              </a:rPr>
              <a:t>Cosmetics lead in revenue (36.60M) but have a moderate profit margin (39.77%)</a:t>
            </a:r>
          </a:p>
          <a:p>
            <a:endParaRPr lang="en" b="1" dirty="0">
              <a:solidFill>
                <a:schemeClr val="accent5">
                  <a:lumMod val="50000"/>
                </a:schemeClr>
              </a:solidFill>
            </a:endParaRPr>
          </a:p>
          <a:p>
            <a:r>
              <a:rPr lang="en" sz="1800" dirty="0">
                <a:solidFill>
                  <a:schemeClr val="accent5">
                    <a:lumMod val="50000"/>
                  </a:schemeClr>
                </a:solidFill>
              </a:rPr>
              <a:t>Clothes combine high profit margin (67.20%) with substantial revenue (7.79M), making them highly profitable</a:t>
            </a:r>
          </a:p>
          <a:p>
            <a:endParaRPr lang="en" sz="1800" dirty="0">
              <a:solidFill>
                <a:schemeClr val="accent5">
                  <a:lumMod val="50000"/>
                </a:schemeClr>
              </a:solidFill>
            </a:endParaRPr>
          </a:p>
          <a:p>
            <a:r>
              <a:rPr lang="en" sz="1800" dirty="0">
                <a:solidFill>
                  <a:schemeClr val="accent5">
                    <a:lumMod val="50000"/>
                  </a:schemeClr>
                </a:solidFill>
              </a:rPr>
              <a:t>Fruits ($0.47M) and have lower revenues but maintain modest profit margins (25.8%</a:t>
            </a:r>
            <a:endParaRPr lang="en-GB" b="1" dirty="0">
              <a:solidFill>
                <a:schemeClr val="accent5">
                  <a:lumMod val="50000"/>
                </a:schemeClr>
              </a:solidFill>
            </a:endParaRPr>
          </a:p>
        </p:txBody>
      </p:sp>
    </p:spTree>
    <p:extLst>
      <p:ext uri="{BB962C8B-B14F-4D97-AF65-F5344CB8AC3E}">
        <p14:creationId xmlns:p14="http://schemas.microsoft.com/office/powerpoint/2010/main" val="256054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315</TotalTime>
  <Words>1670</Words>
  <Application>Microsoft Office PowerPoint</Application>
  <PresentationFormat>Widescreen</PresentationFormat>
  <Paragraphs>226</Paragraphs>
  <Slides>34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Aptos</vt:lpstr>
      <vt:lpstr>Aptos Display</vt:lpstr>
      <vt:lpstr>Aptos Narrow</vt:lpstr>
      <vt:lpstr>Arial</vt:lpstr>
      <vt:lpstr>Calibri</vt:lpstr>
      <vt:lpstr>Consolas</vt:lpstr>
      <vt:lpstr>Kigelia Arabic Light</vt:lpstr>
      <vt:lpstr>Maven Pro</vt:lpstr>
      <vt:lpstr>Nunito</vt:lpstr>
      <vt:lpstr>Nunito SemiBold</vt:lpstr>
      <vt:lpstr>Office Theme</vt:lpstr>
      <vt:lpstr>Amazon Sales Analysis</vt:lpstr>
      <vt:lpstr>Amazon Company and Sales Analysis A comprehensive overview of Amazon's business and sales performance</vt:lpstr>
      <vt:lpstr>Problem Statement</vt:lpstr>
      <vt:lpstr>Analysis</vt:lpstr>
      <vt:lpstr>PowerPoint Presentation</vt:lpstr>
      <vt:lpstr>PowerPoint Presentation</vt:lpstr>
      <vt:lpstr>PowerPoint Presentation</vt:lpstr>
      <vt:lpstr>PowerPoint Presentation</vt:lpstr>
      <vt:lpstr>Profit Margin by Country and Region</vt:lpstr>
      <vt:lpstr>Unit Sold by Region by Sales channel</vt:lpstr>
      <vt:lpstr>PowerPoint Presentation</vt:lpstr>
      <vt:lpstr>PowerPoint Presentation</vt:lpstr>
      <vt:lpstr>PowerPoint Presentation</vt:lpstr>
      <vt:lpstr>Monthly Sales Trend</vt:lpstr>
      <vt:lpstr>Yearly Sales Trend</vt:lpstr>
      <vt:lpstr>Yearly Month wise Sales Trend Month-wise Sales Trend</vt:lpstr>
      <vt:lpstr>Key Metrics Identification</vt:lpstr>
      <vt:lpstr>PowerPoint Presentation</vt:lpstr>
      <vt:lpstr>Thank You!</vt:lpstr>
      <vt:lpstr>Data Visualization of Bird Strikes</vt:lpstr>
      <vt:lpstr>Introduction</vt:lpstr>
      <vt:lpstr>Identify Trends and Patterns:  Yearly Analysis: Analyse the number of bird strikes reported each year to identify any increasing or decreasing trends. Temporal Patterns: Determine the time of day, seasons, and specific months when bird strikes are most frequent. </vt:lpstr>
      <vt:lpstr>Bird Strikes between 2000 – 2011</vt:lpstr>
      <vt:lpstr>PowerPoint Presentation</vt:lpstr>
      <vt:lpstr>Yearly Analysis of Bird Strikes in the US</vt:lpstr>
      <vt:lpstr>Top 10 US Airlines with Most Bird Strikes</vt:lpstr>
      <vt:lpstr>Yearly Cost Incurred Due to Bird Strikes </vt:lpstr>
      <vt:lpstr>Highest: The "Approach" phase has the highest number of bird strikes, with nearly 10, 000 strikes.  Lowest: The "Taxi" phase has the lowest number of bird strikes, with just over 1,000 strikes.</vt:lpstr>
      <vt:lpstr>PowerPoint Presentation</vt:lpstr>
      <vt:lpstr>PowerPoint Presentation</vt:lpstr>
      <vt:lpstr>Impact of Bird Strikes on Flight</vt:lpstr>
      <vt:lpstr>Effect of Bird Strikes at Different Altitudes</vt:lpstr>
      <vt:lpstr>Relation between Pilot Warning and Effect of Bird Strikes</vt:lpstr>
      <vt:lpstr>Thanks,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Uzman ansari</dc:creator>
  <cp:lastModifiedBy>Uzman ansari</cp:lastModifiedBy>
  <cp:revision>23</cp:revision>
  <dcterms:created xsi:type="dcterms:W3CDTF">2024-07-16T11:00:09Z</dcterms:created>
  <dcterms:modified xsi:type="dcterms:W3CDTF">2024-08-07T13:03:29Z</dcterms:modified>
</cp:coreProperties>
</file>